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0.xml" ContentType="application/vnd.openxmlformats-officedocument.presentationml.slide+xml"/>
  <Override PartName="/ppt/slides/slide28.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9.xml" ContentType="application/vnd.openxmlformats-officedocument.presentationml.slide+xml"/>
  <Override PartName="/ppt/slides/slide24.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5.xml" ContentType="application/vnd.openxmlformats-officedocument.presentationml.slide+xml"/>
  <Override PartName="/ppt/slideMasters/slideMaster1.xml" ContentType="application/vnd.openxmlformats-officedocument.presentationml.slideMaster+xml"/>
  <Override PartName="/ppt/notesSlides/notesSlide9.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8.xml" ContentType="application/vnd.openxmlformats-officedocument.presentationml.notesSlide+xml"/>
  <Override PartName="/ppt/notesSlides/notesSlide24.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4.xml" ContentType="application/vnd.openxmlformats-officedocument.presentationml.notesSlide+xml"/>
  <Override PartName="/ppt/notesSlides/notesSlide25.xml" ContentType="application/vnd.openxmlformats-officedocument.presentationml.notesSlide+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notesSlides/notesSlide33.xml" ContentType="application/vnd.openxmlformats-officedocument.presentationml.notesSlide+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notesSlides/notesSlide34.xml" ContentType="application/vnd.openxmlformats-officedocument.presentationml.notesSlide+xml"/>
  <Override PartName="/ppt/slideLayouts/slideLayout4.xml" ContentType="application/vnd.openxmlformats-officedocument.presentationml.slideLayout+xml"/>
  <Override PartName="/ppt/notesSlides/notesSlide35.xml" ContentType="application/vnd.openxmlformats-officedocument.presentationml.notesSlid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slideLayouts/slideLayout7.xml" ContentType="application/vnd.openxmlformats-officedocument.presentationml.slideLayout+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slideLayouts/slideLayout9.xml" ContentType="application/vnd.openxmlformats-officedocument.presentationml.slideLayout+xml"/>
  <Override PartName="/ppt/notesSlides/notesSlide26.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notesSlides/notesSlide27.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8" autoAdjust="0"/>
    <p:restoredTop sz="94660"/>
  </p:normalViewPr>
  <p:slideViewPr>
    <p:cSldViewPr snapToGrid="0">
      <p:cViewPr varScale="1">
        <p:scale>
          <a:sx n="83" d="100"/>
          <a:sy n="83" d="100"/>
        </p:scale>
        <p:origin x="136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1EEDFF-AB44-410C-A3AC-A386CDB26DE3}" type="datetimeFigureOut">
              <a:rPr lang="en-US" smtClean="0"/>
              <a:t>11/10/2016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492531-E086-4F9C-AB96-55AF95D0A8FD}" type="slidenum">
              <a:rPr lang="en-US" smtClean="0"/>
              <a:t>‹#›</a:t>
            </a:fld>
            <a:endParaRPr lang="en-US"/>
          </a:p>
        </p:txBody>
      </p:sp>
    </p:spTree>
    <p:extLst>
      <p:ext uri="{BB962C8B-B14F-4D97-AF65-F5344CB8AC3E}">
        <p14:creationId xmlns:p14="http://schemas.microsoft.com/office/powerpoint/2010/main" val="1690063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mythbusterstheexhibition.com/assets/documents/uploads/08-MBedudoc-Reflexes-03.pd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cft.vanderbilt.edu/guides-sub-pages/cat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ncbi.nlm.nih.gov/pmc/articles/PMC3852864/)"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cft.vanderbilt.edu/guides-sub-pages/cat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dirty="0">
                <a:latin typeface="Calibri" charset="0"/>
                <a:ea typeface="MS PGothic" charset="0"/>
              </a:rPr>
              <a:t>Classroom Recommendations: </a:t>
            </a:r>
            <a:r>
              <a:rPr lang="en-US" dirty="0">
                <a:latin typeface="Calibri" charset="0"/>
                <a:ea typeface="MS PGothic" charset="0"/>
              </a:rPr>
              <a:t>This module can be taught in one 90-minute class, or two-shortened class periods (45 to 60 minutes). </a:t>
            </a:r>
          </a:p>
          <a:p>
            <a:pPr eaLnBrk="1" hangingPunct="1">
              <a:spcBef>
                <a:spcPct val="0"/>
              </a:spcBef>
            </a:pPr>
            <a:endParaRPr lang="en-US" b="1" dirty="0">
              <a:latin typeface="Calibri" charset="0"/>
              <a:ea typeface="MS PGothic" charset="0"/>
            </a:endParaRPr>
          </a:p>
          <a:p>
            <a:pPr eaLnBrk="1" hangingPunct="1">
              <a:spcBef>
                <a:spcPct val="0"/>
              </a:spcBef>
            </a:pPr>
            <a:r>
              <a:rPr lang="en-US" b="1" dirty="0">
                <a:latin typeface="Calibri" charset="0"/>
                <a:ea typeface="MS PGothic" charset="0"/>
              </a:rPr>
              <a:t>Overview: </a:t>
            </a:r>
            <a:r>
              <a:rPr lang="en-US" dirty="0">
                <a:latin typeface="Calibri" charset="0"/>
                <a:ea typeface="MS PGothic" charset="0"/>
              </a:rPr>
              <a:t>The purpose of this module is to introduce the student to the basic structure and function of neurons.  The goal of this module is to become familiar with the anatomical structure of neurons and to understand how neurons communicate by electrochemical signals to process sensory information and produce complex behaviors through networks of neurons.  This module will provide a firm foundation for future studies in psychology.</a:t>
            </a:r>
          </a:p>
          <a:p>
            <a:pPr eaLnBrk="1" hangingPunct="1">
              <a:spcBef>
                <a:spcPct val="0"/>
              </a:spcBef>
              <a:buFontTx/>
              <a:buChar char="•"/>
            </a:pPr>
            <a:endParaRPr lang="en-US" dirty="0">
              <a:latin typeface="Calibri" charset="0"/>
              <a:ea typeface="MS PGothic" charset="0"/>
            </a:endParaRPr>
          </a:p>
          <a:p>
            <a:pPr eaLnBrk="1" hangingPunct="1">
              <a:spcBef>
                <a:spcPct val="0"/>
              </a:spcBef>
            </a:pPr>
            <a:r>
              <a:rPr lang="en-US" b="1" dirty="0">
                <a:latin typeface="Calibri" charset="0"/>
                <a:ea typeface="MS PGothic" charset="0"/>
              </a:rPr>
              <a:t>Technical Note: </a:t>
            </a:r>
            <a:r>
              <a:rPr lang="en-US" dirty="0">
                <a:latin typeface="Calibri" charset="0"/>
                <a:ea typeface="MS PGothic" charset="0"/>
              </a:rPr>
              <a:t>These slides may contain simple click animation so that you can focus students’ attention on a particular question, a selection of text, or an image and not have them be distracted by reading ahead. You can either preview the sequence of animation by going through the slides in slideshow view, visiting the animations tab, or reviewing the slide notes. In the notes you will see a cue - </a:t>
            </a:r>
            <a:r>
              <a:rPr lang="en-US" b="1" dirty="0">
                <a:latin typeface="Calibri" charset="0"/>
                <a:ea typeface="MS PGothic" charset="0"/>
              </a:rPr>
              <a:t>(Click) </a:t>
            </a:r>
            <a:r>
              <a:rPr lang="en-US" dirty="0">
                <a:latin typeface="Calibri" charset="0"/>
                <a:ea typeface="MS PGothic" charset="0"/>
              </a:rPr>
              <a:t>– that corresponds to each animation.</a:t>
            </a:r>
          </a:p>
          <a:p>
            <a:pPr eaLnBrk="1" hangingPunct="1">
              <a:spcBef>
                <a:spcPct val="0"/>
              </a:spcBef>
            </a:pPr>
            <a:endParaRPr lang="en-US" dirty="0">
              <a:latin typeface="Calibri" charset="0"/>
              <a:ea typeface="MS PGothic" charset="0"/>
            </a:endParaRPr>
          </a:p>
          <a:p>
            <a:pPr eaLnBrk="1" hangingPunct="1">
              <a:spcBef>
                <a:spcPct val="0"/>
              </a:spcBef>
            </a:pPr>
            <a:r>
              <a:rPr lang="en-US" dirty="0">
                <a:latin typeface="Calibri" charset="0"/>
                <a:ea typeface="MS PGothic" charset="0"/>
              </a:rPr>
              <a:t>You may also find hyperlinks to outside videos at various places in the slides. These hyperlinks are embedded in text and indicated by color and in the notes section.</a:t>
            </a: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0094AB89-5A96-C84D-B035-C747B41F8C59}" type="slidenum">
              <a:rPr lang="en-US" sz="1200">
                <a:solidFill>
                  <a:prstClr val="black"/>
                </a:solidFill>
                <a:latin typeface="Calibri" charset="0"/>
              </a:rPr>
              <a:pPr/>
              <a:t>1</a:t>
            </a:fld>
            <a:endParaRPr lang="en-US" sz="1200">
              <a:solidFill>
                <a:prstClr val="black"/>
              </a:solidFill>
              <a:latin typeface="Calibri" charset="0"/>
            </a:endParaRPr>
          </a:p>
        </p:txBody>
      </p:sp>
    </p:spTree>
    <p:extLst>
      <p:ext uri="{BB962C8B-B14F-4D97-AF65-F5344CB8AC3E}">
        <p14:creationId xmlns:p14="http://schemas.microsoft.com/office/powerpoint/2010/main" val="3490451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ea typeface="MS PGothic" charset="0"/>
              </a:rPr>
              <a:t>This</a:t>
            </a:r>
            <a:r>
              <a:rPr lang="en-US" baseline="0" dirty="0">
                <a:latin typeface="Calibri" charset="0"/>
                <a:ea typeface="MS PGothic" charset="0"/>
              </a:rPr>
              <a:t> slide is intended to introduce students to the types of neurons there are based on the functional classification.  It will introduce the motor neuron, sensory neuron, and interneuron as seen in the reflex arc.</a:t>
            </a:r>
            <a:endParaRPr lang="en-US" dirty="0">
              <a:latin typeface="Calibri" charset="0"/>
              <a:ea typeface="MS PGothic" charset="0"/>
            </a:endParaRPr>
          </a:p>
          <a:p>
            <a:pPr eaLnBrk="1" hangingPunct="1">
              <a:spcBef>
                <a:spcPct val="0"/>
              </a:spcBef>
              <a:buFontTx/>
              <a:buChar char="•"/>
            </a:pPr>
            <a:r>
              <a:rPr lang="en-US" baseline="0" dirty="0">
                <a:latin typeface="Calibri" charset="0"/>
                <a:ea typeface="MS PGothic" charset="0"/>
              </a:rPr>
              <a:t>The instructor can review the various neurons listed on the slide.</a:t>
            </a:r>
          </a:p>
          <a:p>
            <a:pPr eaLnBrk="1" hangingPunct="1">
              <a:spcBef>
                <a:spcPct val="0"/>
              </a:spcBef>
              <a:buFontTx/>
              <a:buNone/>
            </a:pPr>
            <a:endParaRPr lang="en-US" b="1" dirty="0">
              <a:latin typeface="Calibri" charset="0"/>
              <a:ea typeface="MS PGothic" charset="0"/>
            </a:endParaRPr>
          </a:p>
          <a:p>
            <a:pPr eaLnBrk="1" hangingPunct="1">
              <a:spcBef>
                <a:spcPct val="0"/>
              </a:spcBef>
            </a:pPr>
            <a:r>
              <a:rPr lang="en-US" b="1" dirty="0">
                <a:latin typeface="Calibri" charset="0"/>
                <a:ea typeface="MS PGothic" charset="0"/>
              </a:rPr>
              <a:t>(Click):  </a:t>
            </a:r>
            <a:r>
              <a:rPr lang="en-US" dirty="0">
                <a:latin typeface="Calibri" charset="0"/>
                <a:ea typeface="MS PGothic" charset="0"/>
              </a:rPr>
              <a:t>Motor Neuron-Allows us to initiate movement and behavior, ultimately allowing us to interact with the world around us.</a:t>
            </a:r>
          </a:p>
          <a:p>
            <a:pPr eaLnBrk="1" hangingPunct="1">
              <a:spcBef>
                <a:spcPct val="0"/>
              </a:spcBef>
            </a:pPr>
            <a:r>
              <a:rPr lang="en-US" b="1" dirty="0">
                <a:latin typeface="Calibri" charset="0"/>
                <a:ea typeface="MS PGothic" charset="0"/>
              </a:rPr>
              <a:t>(Click):  </a:t>
            </a:r>
            <a:r>
              <a:rPr lang="en-US" dirty="0">
                <a:latin typeface="Calibri" charset="0"/>
                <a:ea typeface="MS PGothic" charset="0"/>
              </a:rPr>
              <a:t>Sensory Neuron-Helps us receive information about the world around us.</a:t>
            </a:r>
          </a:p>
          <a:p>
            <a:pPr eaLnBrk="1" hangingPunct="1">
              <a:spcBef>
                <a:spcPct val="0"/>
              </a:spcBef>
            </a:pPr>
            <a:r>
              <a:rPr lang="en-US" b="1" dirty="0">
                <a:latin typeface="Calibri" charset="0"/>
                <a:ea typeface="MS PGothic" charset="0"/>
              </a:rPr>
              <a:t>(Click):  </a:t>
            </a:r>
            <a:r>
              <a:rPr lang="en-US" dirty="0">
                <a:latin typeface="Calibri" charset="0"/>
                <a:ea typeface="MS PGothic" charset="0"/>
              </a:rPr>
              <a:t>Interneuron-Processes the sensory input from our environment into meaningful representations, plan the appropriate</a:t>
            </a:r>
            <a:r>
              <a:rPr lang="en-US" baseline="0" dirty="0">
                <a:latin typeface="Calibri" charset="0"/>
                <a:ea typeface="MS PGothic" charset="0"/>
              </a:rPr>
              <a:t> behavioral response, and connect to the motor neurons to execute these behavioral plans.</a:t>
            </a:r>
          </a:p>
          <a:p>
            <a:pPr eaLnBrk="1" hangingPunct="1">
              <a:spcBef>
                <a:spcPct val="0"/>
              </a:spcBef>
            </a:pPr>
            <a:endParaRPr lang="en-US" baseline="0"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79E39957-78E1-2540-9FC0-A12CD4295EDF}" type="slidenum">
              <a:rPr lang="en-US" sz="1200">
                <a:solidFill>
                  <a:prstClr val="black"/>
                </a:solidFill>
                <a:latin typeface="Calibri" charset="0"/>
              </a:rPr>
              <a:pPr/>
              <a:t>10</a:t>
            </a:fld>
            <a:endParaRPr lang="en-US" sz="1200">
              <a:solidFill>
                <a:prstClr val="black"/>
              </a:solidFill>
              <a:latin typeface="Calibri" charset="0"/>
            </a:endParaRPr>
          </a:p>
        </p:txBody>
      </p:sp>
    </p:spTree>
    <p:extLst>
      <p:ext uri="{BB962C8B-B14F-4D97-AF65-F5344CB8AC3E}">
        <p14:creationId xmlns:p14="http://schemas.microsoft.com/office/powerpoint/2010/main" val="2508312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Tx/>
              <a:buNone/>
            </a:pPr>
            <a:r>
              <a:rPr lang="en-US" dirty="0">
                <a:latin typeface="Calibri" charset="0"/>
                <a:ea typeface="MS PGothic" charset="0"/>
              </a:rPr>
              <a:t>This</a:t>
            </a:r>
            <a:r>
              <a:rPr lang="en-US" baseline="0" dirty="0">
                <a:latin typeface="Calibri" charset="0"/>
                <a:ea typeface="MS PGothic" charset="0"/>
              </a:rPr>
              <a:t> slide is intended to provide a video tutorial of the reflex arc and the role of each of these neurons (motor, sensory and interneurons) in the reflex.  Discuss the important roll of reflexes in normal functions and responding to potentially harmful stimuli in the environment.</a:t>
            </a: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r>
              <a:rPr lang="en-US" b="1" dirty="0" smtClean="0">
                <a:latin typeface="Calibri" charset="0"/>
                <a:ea typeface="MS PGothic" charset="0"/>
              </a:rPr>
              <a:t>(Click):</a:t>
            </a:r>
            <a:r>
              <a:rPr lang="en-US" b="1" baseline="0" dirty="0" smtClean="0">
                <a:latin typeface="Calibri" charset="0"/>
                <a:ea typeface="MS PGothic" charset="0"/>
              </a:rPr>
              <a:t> </a:t>
            </a:r>
            <a:r>
              <a:rPr lang="en-US" dirty="0" smtClean="0">
                <a:latin typeface="Calibri" charset="0"/>
                <a:ea typeface="MS PGothic" charset="0"/>
              </a:rPr>
              <a:t>Video </a:t>
            </a:r>
            <a:r>
              <a:rPr lang="en-US" dirty="0">
                <a:latin typeface="Calibri" charset="0"/>
                <a:ea typeface="MS PGothic" charset="0"/>
              </a:rPr>
              <a:t>link:  https://www.youtube.com/watch?v=M1E9Lm16cUs  This video</a:t>
            </a:r>
            <a:r>
              <a:rPr lang="en-US" baseline="0" dirty="0">
                <a:latin typeface="Calibri" charset="0"/>
                <a:ea typeface="MS PGothic" charset="0"/>
              </a:rPr>
              <a:t> walks the viewer through a detailed review of sensory, motor and interneurons and their role in the reflex arc</a:t>
            </a:r>
            <a:r>
              <a:rPr lang="en-US" baseline="0" dirty="0" smtClean="0">
                <a:latin typeface="Calibri" charset="0"/>
                <a:ea typeface="MS PGothic" charset="0"/>
              </a:rPr>
              <a:t>.</a:t>
            </a:r>
          </a:p>
          <a:p>
            <a:pPr eaLnBrk="1" hangingPunct="1">
              <a:spcBef>
                <a:spcPct val="0"/>
              </a:spcBef>
            </a:pPr>
            <a:endParaRPr lang="en-US" baseline="0" dirty="0" smtClean="0">
              <a:latin typeface="Calibri" charset="0"/>
              <a:ea typeface="MS PGothic" charset="0"/>
            </a:endParaRPr>
          </a:p>
          <a:p>
            <a:pPr marL="0" marR="0" lvl="0" indent="0" algn="l" defTabSz="457200" rtl="0" eaLnBrk="1" fontAlgn="base" latinLnBrk="0" hangingPunct="1">
              <a:lnSpc>
                <a:spcPct val="100000"/>
              </a:lnSpc>
              <a:spcBef>
                <a:spcPct val="0"/>
              </a:spcBef>
              <a:spcAft>
                <a:spcPct val="0"/>
              </a:spcAft>
              <a:buClrTx/>
              <a:buSzTx/>
              <a:buFontTx/>
              <a:buNone/>
              <a:tabLst/>
              <a:defRPr/>
            </a:pPr>
            <a:r>
              <a:rPr lang="en-US" baseline="0" dirty="0" smtClean="0">
                <a:latin typeface="Calibri" charset="0"/>
                <a:ea typeface="MS PGothic" charset="0"/>
              </a:rPr>
              <a:t>See below for an activity associated with reflexes: </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US" baseline="0" dirty="0" smtClean="0">
              <a:latin typeface="Calibri" charset="0"/>
              <a:ea typeface="MS PGothic" charset="0"/>
            </a:endParaRPr>
          </a:p>
          <a:p>
            <a:r>
              <a:rPr lang="en-US" sz="1200" kern="1200" dirty="0" smtClean="0">
                <a:solidFill>
                  <a:schemeClr val="tx1"/>
                </a:solidFill>
                <a:effectLst/>
                <a:latin typeface="+mn-lt"/>
                <a:ea typeface="MS PGothic" panose="020B0600070205080204" pitchFamily="34" charset="-128"/>
                <a:cs typeface="MS PGothic" charset="0"/>
              </a:rPr>
              <a:t>Activity:</a:t>
            </a:r>
            <a:r>
              <a:rPr lang="en-US" sz="1200" kern="1200" baseline="0" dirty="0" smtClean="0">
                <a:solidFill>
                  <a:schemeClr val="tx1"/>
                </a:solidFill>
                <a:effectLst/>
                <a:latin typeface="+mn-lt"/>
                <a:ea typeface="MS PGothic" panose="020B0600070205080204" pitchFamily="34" charset="-128"/>
                <a:cs typeface="MS PGothic" charset="0"/>
              </a:rPr>
              <a:t> </a:t>
            </a:r>
            <a:r>
              <a:rPr lang="en-US" sz="1200" kern="1200" dirty="0" smtClean="0">
                <a:solidFill>
                  <a:schemeClr val="tx1"/>
                </a:solidFill>
                <a:effectLst/>
                <a:latin typeface="+mn-lt"/>
                <a:ea typeface="MS PGothic" panose="020B0600070205080204" pitchFamily="34" charset="-128"/>
                <a:cs typeface="MS PGothic" charset="0"/>
              </a:rPr>
              <a:t>Reflexes.  </a:t>
            </a:r>
            <a:r>
              <a:rPr lang="en-US" sz="1200" kern="1200" dirty="0" err="1" smtClean="0">
                <a:solidFill>
                  <a:schemeClr val="tx1"/>
                </a:solidFill>
                <a:effectLst/>
                <a:latin typeface="+mn-lt"/>
                <a:ea typeface="MS PGothic" panose="020B0600070205080204" pitchFamily="34" charset="-128"/>
                <a:cs typeface="MS PGothic" charset="0"/>
              </a:rPr>
              <a:t>Mythbusters</a:t>
            </a:r>
            <a:r>
              <a:rPr lang="en-US" sz="1200" kern="1200" dirty="0" smtClean="0">
                <a:solidFill>
                  <a:schemeClr val="tx1"/>
                </a:solidFill>
                <a:effectLst/>
                <a:latin typeface="+mn-lt"/>
                <a:ea typeface="MS PGothic" panose="020B0600070205080204" pitchFamily="34" charset="-128"/>
                <a:cs typeface="MS PGothic" charset="0"/>
              </a:rPr>
              <a:t>:  The explosive exhibition.  Retrieved from </a:t>
            </a:r>
            <a:r>
              <a:rPr lang="en-US" sz="1200" u="sng" kern="1200" dirty="0" smtClean="0">
                <a:solidFill>
                  <a:schemeClr val="tx1"/>
                </a:solidFill>
                <a:effectLst/>
                <a:latin typeface="+mn-lt"/>
                <a:ea typeface="MS PGothic" panose="020B0600070205080204" pitchFamily="34" charset="-128"/>
                <a:cs typeface="MS PGothic" charset="0"/>
                <a:hlinkClick r:id="rId3"/>
              </a:rPr>
              <a:t>http://www.mythbusterstheexhibition.com/assets/documents/uploads/08-MBedudoc-Reflexes-03.pdf</a:t>
            </a:r>
            <a:r>
              <a:rPr lang="en-US" sz="1200" kern="1200" dirty="0" smtClean="0">
                <a:solidFill>
                  <a:schemeClr val="tx1"/>
                </a:solidFill>
                <a:effectLst/>
                <a:latin typeface="+mn-lt"/>
                <a:ea typeface="MS PGothic" panose="020B0600070205080204" pitchFamily="34" charset="-128"/>
                <a:cs typeface="MS PGothic" charset="0"/>
              </a:rPr>
              <a:t>.</a:t>
            </a:r>
          </a:p>
          <a:p>
            <a:pPr lvl="0"/>
            <a:r>
              <a:rPr lang="en-US" sz="1200" kern="1200" dirty="0" smtClean="0">
                <a:solidFill>
                  <a:schemeClr val="tx1"/>
                </a:solidFill>
                <a:effectLst/>
                <a:latin typeface="+mn-lt"/>
                <a:ea typeface="MS PGothic" panose="020B0600070205080204" pitchFamily="34" charset="-128"/>
                <a:cs typeface="MS PGothic" charset="0"/>
              </a:rPr>
              <a:t>Published by </a:t>
            </a:r>
            <a:r>
              <a:rPr lang="en-US" sz="1200" kern="1200" dirty="0" err="1" smtClean="0">
                <a:solidFill>
                  <a:schemeClr val="tx1"/>
                </a:solidFill>
                <a:effectLst/>
                <a:latin typeface="+mn-lt"/>
                <a:ea typeface="MS PGothic" panose="020B0600070205080204" pitchFamily="34" charset="-128"/>
                <a:cs typeface="MS PGothic" charset="0"/>
              </a:rPr>
              <a:t>Mythbusters</a:t>
            </a:r>
            <a:r>
              <a:rPr lang="en-US" sz="1200" kern="1200" dirty="0" smtClean="0">
                <a:solidFill>
                  <a:schemeClr val="tx1"/>
                </a:solidFill>
                <a:effectLst/>
                <a:latin typeface="+mn-lt"/>
                <a:ea typeface="MS PGothic" panose="020B0600070205080204" pitchFamily="34" charset="-128"/>
                <a:cs typeface="MS PGothic" charset="0"/>
              </a:rPr>
              <a:t>, this experiment allows students to measure the speed of a reflex.  It outlines the reflex arc and promotes critical thinking about how reflexes work and what may impact their speed.</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US" baseline="0" dirty="0" smtClean="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buFontTx/>
              <a:buChar char="•"/>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79E39957-78E1-2540-9FC0-A12CD4295EDF}" type="slidenum">
              <a:rPr lang="en-US" sz="1200">
                <a:solidFill>
                  <a:prstClr val="black"/>
                </a:solidFill>
                <a:latin typeface="Calibri" charset="0"/>
              </a:rPr>
              <a:pPr/>
              <a:t>11</a:t>
            </a:fld>
            <a:endParaRPr lang="en-US" sz="1200">
              <a:solidFill>
                <a:prstClr val="black"/>
              </a:solidFill>
              <a:latin typeface="Calibri" charset="0"/>
            </a:endParaRPr>
          </a:p>
        </p:txBody>
      </p:sp>
    </p:spTree>
    <p:extLst>
      <p:ext uri="{BB962C8B-B14F-4D97-AF65-F5344CB8AC3E}">
        <p14:creationId xmlns:p14="http://schemas.microsoft.com/office/powerpoint/2010/main" val="1508457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Tx/>
              <a:buNone/>
            </a:pPr>
            <a:r>
              <a:rPr lang="en-US" dirty="0">
                <a:latin typeface="Calibri" charset="0"/>
                <a:ea typeface="MS PGothic" charset="0"/>
              </a:rPr>
              <a:t>This slide is meant to introduce students to classifications</a:t>
            </a:r>
            <a:r>
              <a:rPr lang="en-US" baseline="0" dirty="0">
                <a:latin typeface="Calibri" charset="0"/>
                <a:ea typeface="MS PGothic" charset="0"/>
              </a:rPr>
              <a:t> of neurons based on their structure.  It is easiest to show the students diagrams of the cell types and give them the characteristics of each cell type.</a:t>
            </a:r>
            <a:endParaRPr lang="en-US" dirty="0">
              <a:latin typeface="Calibri" charset="0"/>
              <a:ea typeface="MS PGothic" charset="0"/>
            </a:endParaRPr>
          </a:p>
          <a:p>
            <a:pPr eaLnBrk="1" hangingPunct="1">
              <a:spcBef>
                <a:spcPct val="0"/>
              </a:spcBef>
              <a:buFontTx/>
              <a:buNone/>
            </a:pPr>
            <a:endParaRPr lang="en-US" dirty="0">
              <a:latin typeface="Calibri" charset="0"/>
              <a:ea typeface="MS PGothic" charset="0"/>
            </a:endParaRPr>
          </a:p>
          <a:p>
            <a:pPr eaLnBrk="1" hangingPunct="1">
              <a:spcBef>
                <a:spcPct val="0"/>
              </a:spcBef>
            </a:pPr>
            <a:r>
              <a:rPr lang="en-US" b="1" dirty="0" smtClean="0">
                <a:latin typeface="Calibri" charset="0"/>
                <a:ea typeface="MS PGothic" charset="0"/>
              </a:rPr>
              <a:t>(</a:t>
            </a:r>
            <a:r>
              <a:rPr lang="en-US" b="1" dirty="0">
                <a:latin typeface="Calibri" charset="0"/>
                <a:ea typeface="MS PGothic" charset="0"/>
              </a:rPr>
              <a:t>Click): </a:t>
            </a:r>
            <a:r>
              <a:rPr lang="en-US" sz="1200" b="0" i="1" kern="1200" dirty="0" smtClean="0">
                <a:solidFill>
                  <a:schemeClr val="tx1"/>
                </a:solidFill>
                <a:effectLst/>
                <a:latin typeface="+mn-lt"/>
                <a:ea typeface="MS PGothic" panose="020B0600070205080204" pitchFamily="34" charset="-128"/>
              </a:rPr>
              <a:t>M</a:t>
            </a:r>
            <a:r>
              <a:rPr lang="en-US" sz="1200" b="0" i="1" kern="1200" dirty="0" smtClean="0">
                <a:solidFill>
                  <a:schemeClr val="tx1"/>
                </a:solidFill>
                <a:effectLst/>
                <a:latin typeface="+mn-lt"/>
                <a:ea typeface="MS PGothic" panose="020B0600070205080204" pitchFamily="34" charset="-128"/>
                <a:cs typeface="MS PGothic" charset="0"/>
              </a:rPr>
              <a:t>ultipolar neurons</a:t>
            </a:r>
            <a:r>
              <a:rPr lang="en-US" sz="1200" b="0" i="0" kern="1200" dirty="0" smtClean="0">
                <a:solidFill>
                  <a:schemeClr val="tx1"/>
                </a:solidFill>
                <a:effectLst/>
                <a:latin typeface="+mn-lt"/>
                <a:ea typeface="MS PGothic" panose="020B0600070205080204" pitchFamily="34" charset="-128"/>
                <a:cs typeface="MS PGothic" charset="0"/>
              </a:rPr>
              <a:t> are the most common and they communicate sensory and motor information in the brain. For example, their firing causes muscles in the body to contract. Multipolar neurons have one axon and many dendrites which allows them to communicate with other neurons. </a:t>
            </a:r>
          </a:p>
          <a:p>
            <a:pPr eaLnBrk="1" hangingPunct="1">
              <a:spcBef>
                <a:spcPct val="0"/>
              </a:spcBef>
            </a:pPr>
            <a:endParaRPr lang="en-US" sz="1200" b="0" i="0" kern="1200" dirty="0" smtClean="0">
              <a:solidFill>
                <a:schemeClr val="tx1"/>
              </a:solidFill>
              <a:effectLst/>
              <a:latin typeface="+mn-lt"/>
              <a:ea typeface="MS PGothic" panose="020B0600070205080204" pitchFamily="34" charset="-128"/>
              <a:cs typeface="MS PGothic" charset="0"/>
            </a:endParaRPr>
          </a:p>
          <a:p>
            <a:pPr eaLnBrk="1" hangingPunct="1">
              <a:spcBef>
                <a:spcPct val="0"/>
              </a:spcBef>
            </a:pPr>
            <a:r>
              <a:rPr lang="en-US" b="1" dirty="0" smtClean="0">
                <a:latin typeface="Calibri" charset="0"/>
                <a:ea typeface="MS PGothic" charset="0"/>
              </a:rPr>
              <a:t>(</a:t>
            </a:r>
            <a:r>
              <a:rPr lang="en-US" b="1" dirty="0">
                <a:latin typeface="Calibri" charset="0"/>
                <a:ea typeface="MS PGothic" charset="0"/>
              </a:rPr>
              <a:t>Click): </a:t>
            </a:r>
            <a:r>
              <a:rPr lang="en-US" sz="1200" b="0" i="1" kern="1200" dirty="0" smtClean="0">
                <a:solidFill>
                  <a:schemeClr val="tx1"/>
                </a:solidFill>
                <a:effectLst/>
                <a:latin typeface="+mn-lt"/>
                <a:ea typeface="MS PGothic" panose="020B0600070205080204" pitchFamily="34" charset="-128"/>
                <a:cs typeface="MS PGothic" charset="0"/>
              </a:rPr>
              <a:t>Bipolar neurons</a:t>
            </a:r>
            <a:r>
              <a:rPr lang="en-US" sz="1200" b="0" i="0" kern="1200" dirty="0" smtClean="0">
                <a:solidFill>
                  <a:schemeClr val="tx1"/>
                </a:solidFill>
                <a:effectLst/>
                <a:latin typeface="+mn-lt"/>
                <a:ea typeface="MS PGothic" panose="020B0600070205080204" pitchFamily="34" charset="-128"/>
                <a:cs typeface="MS PGothic" charset="0"/>
              </a:rPr>
              <a:t> are involved in sensory perception such as perception of light in the retina of the eye. They have one axon and one dendrite which help acquire and pass sensory information to various centers in the brain. </a:t>
            </a:r>
          </a:p>
          <a:p>
            <a:pPr eaLnBrk="1" hangingPunct="1">
              <a:spcBef>
                <a:spcPct val="0"/>
              </a:spcBef>
            </a:pPr>
            <a:endParaRPr lang="en-US" dirty="0">
              <a:latin typeface="Calibri" charset="0"/>
              <a:ea typeface="MS PGothic" charset="0"/>
            </a:endParaRPr>
          </a:p>
          <a:p>
            <a:pPr eaLnBrk="1" hangingPunct="1">
              <a:spcBef>
                <a:spcPct val="0"/>
              </a:spcBef>
            </a:pPr>
            <a:r>
              <a:rPr lang="en-US" b="1" dirty="0">
                <a:latin typeface="Calibri" charset="0"/>
                <a:ea typeface="MS PGothic" charset="0"/>
              </a:rPr>
              <a:t>(Click):</a:t>
            </a:r>
            <a:r>
              <a:rPr lang="en-US" b="1" baseline="0" dirty="0">
                <a:latin typeface="Calibri" charset="0"/>
                <a:ea typeface="MS PGothic" charset="0"/>
              </a:rPr>
              <a:t> </a:t>
            </a:r>
            <a:r>
              <a:rPr lang="en-US" sz="1200" b="0" i="1" kern="1200" dirty="0" smtClean="0">
                <a:solidFill>
                  <a:schemeClr val="tx1"/>
                </a:solidFill>
                <a:effectLst/>
                <a:latin typeface="+mn-lt"/>
                <a:ea typeface="MS PGothic" panose="020B0600070205080204" pitchFamily="34" charset="-128"/>
                <a:cs typeface="MS PGothic" charset="0"/>
              </a:rPr>
              <a:t>Unipolar neurons</a:t>
            </a:r>
            <a:r>
              <a:rPr lang="en-US" sz="1200" b="0" i="0" kern="1200" dirty="0" smtClean="0">
                <a:solidFill>
                  <a:schemeClr val="tx1"/>
                </a:solidFill>
                <a:effectLst/>
                <a:latin typeface="+mn-lt"/>
                <a:ea typeface="MS PGothic" panose="020B0600070205080204" pitchFamily="34" charset="-128"/>
                <a:cs typeface="MS PGothic" charset="0"/>
              </a:rPr>
              <a:t> are structured in such a way that is ideal for relaying information forward, so they have one neurite (axon) and no dendrites. They are involved in transmission of physiological information from the body’s periphery such as communicating body temperature through the spinal cord up to the brain. </a:t>
            </a:r>
            <a:endParaRPr lang="en-US" dirty="0">
              <a:latin typeface="Calibri" charset="0"/>
              <a:ea typeface="MS PGothic" charset="0"/>
            </a:endParaRP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1181A363-8AF1-BA46-A8EB-78E39130ACA9}" type="slidenum">
              <a:rPr lang="en-US" sz="1200">
                <a:solidFill>
                  <a:prstClr val="black"/>
                </a:solidFill>
                <a:latin typeface="Calibri" charset="0"/>
              </a:rPr>
              <a:pPr/>
              <a:t>12</a:t>
            </a:fld>
            <a:endParaRPr lang="en-US" sz="1200">
              <a:solidFill>
                <a:prstClr val="black"/>
              </a:solidFill>
              <a:latin typeface="Calibri" charset="0"/>
            </a:endParaRPr>
          </a:p>
        </p:txBody>
      </p:sp>
    </p:spTree>
    <p:extLst>
      <p:ext uri="{BB962C8B-B14F-4D97-AF65-F5344CB8AC3E}">
        <p14:creationId xmlns:p14="http://schemas.microsoft.com/office/powerpoint/2010/main" val="309603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0" dirty="0">
                <a:latin typeface="Calibri" charset="0"/>
                <a:ea typeface="MS PGothic" charset="0"/>
              </a:rPr>
              <a:t>This slide is meant to introduce students to the various kinds of glial cells that support neurons in the brain.</a:t>
            </a:r>
          </a:p>
          <a:p>
            <a:pPr eaLnBrk="1" hangingPunct="1">
              <a:spcBef>
                <a:spcPct val="0"/>
              </a:spcBef>
            </a:pPr>
            <a:endParaRPr lang="en-US" b="0" dirty="0">
              <a:latin typeface="Calibri" charset="0"/>
              <a:ea typeface="MS PGothic" charset="0"/>
            </a:endParaRPr>
          </a:p>
          <a:p>
            <a:pPr eaLnBrk="1" hangingPunct="1">
              <a:spcBef>
                <a:spcPct val="0"/>
              </a:spcBef>
            </a:pPr>
            <a:r>
              <a:rPr lang="en-US" b="0" dirty="0" smtClean="0">
                <a:latin typeface="Calibri" charset="0"/>
                <a:ea typeface="MS PGothic" charset="0"/>
              </a:rPr>
              <a:t>Define glial cells and indicate their function in the nervous system.</a:t>
            </a:r>
            <a:r>
              <a:rPr lang="en-US" b="0" baseline="0" dirty="0" smtClean="0">
                <a:latin typeface="Calibri" charset="0"/>
                <a:ea typeface="MS PGothic" charset="0"/>
              </a:rPr>
              <a:t> </a:t>
            </a:r>
            <a:r>
              <a:rPr lang="en-US" b="0" dirty="0" smtClean="0">
                <a:latin typeface="Calibri" charset="0"/>
                <a:ea typeface="MS PGothic" charset="0"/>
              </a:rPr>
              <a:t>Explain</a:t>
            </a:r>
            <a:r>
              <a:rPr lang="en-US" b="0" baseline="0" dirty="0" smtClean="0">
                <a:latin typeface="Calibri" charset="0"/>
                <a:ea typeface="MS PGothic" charset="0"/>
              </a:rPr>
              <a:t> </a:t>
            </a:r>
            <a:r>
              <a:rPr lang="en-US" b="0" baseline="0" dirty="0">
                <a:latin typeface="Calibri" charset="0"/>
                <a:ea typeface="MS PGothic" charset="0"/>
              </a:rPr>
              <a:t>that “glia” comes from the Greek word for “glue”.  This is because early </a:t>
            </a:r>
            <a:r>
              <a:rPr lang="en-US" b="0" baseline="0" dirty="0" err="1">
                <a:latin typeface="Calibri" charset="0"/>
                <a:ea typeface="MS PGothic" charset="0"/>
              </a:rPr>
              <a:t>neuroanatomists</a:t>
            </a:r>
            <a:r>
              <a:rPr lang="en-US" b="0" baseline="0" dirty="0">
                <a:latin typeface="Calibri" charset="0"/>
                <a:ea typeface="MS PGothic" charset="0"/>
              </a:rPr>
              <a:t> believed that these cells provided critical structural support to the neurons of the brain.  They acted like the glue that holds everything together.</a:t>
            </a:r>
            <a:endParaRPr lang="en-US" b="0" dirty="0">
              <a:latin typeface="Calibri" charset="0"/>
              <a:ea typeface="MS PGothic" charset="0"/>
            </a:endParaRPr>
          </a:p>
          <a:p>
            <a:pPr eaLnBrk="1" hangingPunct="1">
              <a:spcBef>
                <a:spcPct val="0"/>
              </a:spcBef>
            </a:pPr>
            <a:r>
              <a:rPr lang="en-US" b="1" dirty="0">
                <a:latin typeface="Calibri" charset="0"/>
                <a:ea typeface="MS PGothic" charset="0"/>
              </a:rPr>
              <a:t>(Click): Oligodendroglia/Schwann </a:t>
            </a:r>
            <a:r>
              <a:rPr lang="en-US" b="1" dirty="0" smtClean="0">
                <a:latin typeface="Calibri" charset="0"/>
                <a:ea typeface="MS PGothic" charset="0"/>
              </a:rPr>
              <a:t>cells - </a:t>
            </a:r>
            <a:r>
              <a:rPr lang="en-US" dirty="0">
                <a:latin typeface="Calibri" charset="0"/>
                <a:ea typeface="MS PGothic" charset="0"/>
              </a:rPr>
              <a:t>These cells provide myelin in the CNS and PNS.  The oligodendroglia provide myelin in the CNS where each oligodendroglia</a:t>
            </a:r>
            <a:r>
              <a:rPr lang="en-US" baseline="0" dirty="0">
                <a:latin typeface="Calibri" charset="0"/>
                <a:ea typeface="MS PGothic" charset="0"/>
              </a:rPr>
              <a:t> provides several “pads” of myelin around multiple nearby axons.  Schwann cells are found in the PNS and each cell wraps around one segment of the elongated nerves found in the periphery.</a:t>
            </a:r>
          </a:p>
          <a:p>
            <a:pPr eaLnBrk="1" hangingPunct="1">
              <a:spcBef>
                <a:spcPct val="0"/>
              </a:spcBef>
            </a:pPr>
            <a:r>
              <a:rPr lang="en-US" b="1" baseline="0" dirty="0">
                <a:latin typeface="Calibri" charset="0"/>
                <a:ea typeface="MS PGothic" charset="0"/>
              </a:rPr>
              <a:t>(Click):  Microglia</a:t>
            </a:r>
            <a:r>
              <a:rPr lang="en-US" baseline="0" dirty="0">
                <a:latin typeface="Calibri" charset="0"/>
                <a:ea typeface="MS PGothic" charset="0"/>
              </a:rPr>
              <a:t> function much like the macrophage in the immune system.  They are responsible for identifying and chewing up substances that come into the brain that don’t belong there or cells that have died and need to be removed from the brain.  So, they help identify if an infectious agent comes into the brain and they help clean up waste in the brain when cells die.</a:t>
            </a:r>
            <a:endParaRPr lang="en-US" dirty="0">
              <a:latin typeface="Calibri" charset="0"/>
              <a:ea typeface="MS PGothic" charset="0"/>
            </a:endParaRPr>
          </a:p>
          <a:p>
            <a:pPr eaLnBrk="1" hangingPunct="1">
              <a:spcBef>
                <a:spcPct val="0"/>
              </a:spcBef>
            </a:pPr>
            <a:r>
              <a:rPr lang="en-US" b="1" dirty="0">
                <a:latin typeface="Calibri" charset="0"/>
                <a:ea typeface="MS PGothic" charset="0"/>
              </a:rPr>
              <a:t>(Click): Astrocytes</a:t>
            </a:r>
            <a:r>
              <a:rPr lang="en-US" b="0" baseline="0" dirty="0">
                <a:latin typeface="Calibri" charset="0"/>
                <a:ea typeface="MS PGothic" charset="0"/>
              </a:rPr>
              <a:t> come from the Greek word for “star” because their shape resembles a star shape.  Astrocytes function to support neurons by maintaining chemical balances in the brain, removing waste in the brain, and performing reparative functions in the brain.  They also help in the formation of the brain-brain-barrier by creating tight junctions over the openings in the blood vessels.  </a:t>
            </a:r>
            <a:endParaRPr lang="en-US" dirty="0">
              <a:latin typeface="Calibri" charset="0"/>
              <a:ea typeface="MS PGothic" charset="0"/>
            </a:endParaRPr>
          </a:p>
          <a:p>
            <a:pPr eaLnBrk="1" hangingPunct="1">
              <a:spcBef>
                <a:spcPct val="0"/>
              </a:spcBef>
              <a:buFontTx/>
              <a:buChar char="•"/>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9B5F278E-470C-B640-A3F0-BB6994471F55}" type="slidenum">
              <a:rPr lang="en-US" sz="1200">
                <a:solidFill>
                  <a:prstClr val="black"/>
                </a:solidFill>
                <a:latin typeface="Calibri" charset="0"/>
              </a:rPr>
              <a:pPr/>
              <a:t>13</a:t>
            </a:fld>
            <a:endParaRPr lang="en-US" sz="1200">
              <a:solidFill>
                <a:prstClr val="black"/>
              </a:solidFill>
              <a:latin typeface="Calibri" charset="0"/>
            </a:endParaRPr>
          </a:p>
        </p:txBody>
      </p:sp>
    </p:spTree>
    <p:extLst>
      <p:ext uri="{BB962C8B-B14F-4D97-AF65-F5344CB8AC3E}">
        <p14:creationId xmlns:p14="http://schemas.microsoft.com/office/powerpoint/2010/main" val="3446382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intended to get students to think about what</a:t>
            </a:r>
            <a:r>
              <a:rPr lang="en-US" baseline="0" dirty="0"/>
              <a:t> would happen if just anything could reach the brain.  Set up this discussion question by explaining what the blood-brain-barrier is building off of having just discussed how the astrocytes form tight junctions around the capillaries of the brain.</a:t>
            </a:r>
          </a:p>
          <a:p>
            <a:endParaRPr lang="en-US" baseline="0" dirty="0"/>
          </a:p>
          <a:p>
            <a:r>
              <a:rPr lang="en-US" b="1" baseline="0" dirty="0"/>
              <a:t>Click:  </a:t>
            </a:r>
            <a:r>
              <a:rPr lang="en-US" b="0" baseline="0" dirty="0"/>
              <a:t>Why do we need the brain to have a blood-brain-barrier?  Have students brainstorm about what would be the benefits of having an extra layer of protection around the brain.</a:t>
            </a:r>
          </a:p>
          <a:p>
            <a:endParaRPr lang="en-US" b="0" baseline="0" dirty="0"/>
          </a:p>
          <a:p>
            <a:r>
              <a:rPr lang="en-US" b="1" baseline="0" dirty="0"/>
              <a:t>Click:  </a:t>
            </a:r>
            <a:r>
              <a:rPr lang="en-US" b="0" baseline="0" dirty="0"/>
              <a:t>What types of harmful substances do we need to protect the brain from?  Have students brainstorm what types of things might access the brain and be harmful.  Suggest viruses, bacteria, drugs, and toxins if they do not come up in conversation.</a:t>
            </a:r>
          </a:p>
          <a:p>
            <a:endParaRPr lang="en-US" b="1" baseline="0" dirty="0"/>
          </a:p>
          <a:p>
            <a:r>
              <a:rPr lang="en-US" b="1" baseline="0" dirty="0"/>
              <a:t>Click:  </a:t>
            </a:r>
            <a:r>
              <a:rPr lang="en-US" b="0" baseline="0" dirty="0"/>
              <a:t>Is the blood-brain-barrier totally successful at keeping everything harmful out of the brain?  Have students come up with examples of things that pass the barrier that may be harmful.  Provide examples as needed to encourage discussion (such as alcohol, drugs, and infectious agents).  Summarize the discussion and explain that the extra line of defense is not perfect, but it is extremely helpful as an added line of defense against harmful things gaining access to the brain.</a:t>
            </a:r>
            <a:endParaRPr lang="en-US" b="0" dirty="0"/>
          </a:p>
        </p:txBody>
      </p:sp>
      <p:sp>
        <p:nvSpPr>
          <p:cNvPr id="4" name="Slide Number Placeholder 3"/>
          <p:cNvSpPr>
            <a:spLocks noGrp="1"/>
          </p:cNvSpPr>
          <p:nvPr>
            <p:ph type="sldNum" sz="quarter" idx="10"/>
          </p:nvPr>
        </p:nvSpPr>
        <p:spPr/>
        <p:txBody>
          <a:bodyPr/>
          <a:lstStyle/>
          <a:p>
            <a:pPr>
              <a:defRPr/>
            </a:pPr>
            <a:fld id="{761BA080-DE63-0B43-97FA-1A4E4EC3ED21}"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3959818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8195"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a:cs typeface="+mn-cs"/>
              </a:rPr>
              <a:t>The purpose of this slide is to provide students with an overview of the material that will be covered during the lecture.</a:t>
            </a:r>
            <a:r>
              <a:rPr lang="en-US" altLang="en-US" baseline="0" dirty="0">
                <a:cs typeface="+mn-cs"/>
              </a:rPr>
              <a:t>  This signals that you are moving on from discussing cell types and functions and beginning to discuss how cells communicate.</a:t>
            </a:r>
            <a:endParaRPr lang="en-US" altLang="en-US" dirty="0">
              <a:cs typeface="+mn-cs"/>
            </a:endParaRPr>
          </a:p>
          <a:p>
            <a:pPr eaLnBrk="1" hangingPunct="1">
              <a:spcBef>
                <a:spcPct val="0"/>
              </a:spcBef>
              <a:defRPr/>
            </a:pPr>
            <a:endParaRPr lang="en-US" altLang="en-US" dirty="0">
              <a:cs typeface="+mn-cs"/>
            </a:endParaRPr>
          </a:p>
          <a:p>
            <a:pPr eaLnBrk="1" fontAlgn="auto" hangingPunct="1">
              <a:spcAft>
                <a:spcPts val="0"/>
              </a:spcAft>
              <a:buFont typeface="Arial"/>
              <a:buNone/>
              <a:defRPr/>
            </a:pPr>
            <a:endParaRPr lang="en-US" b="0" dirty="0"/>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7D314CB9-31CB-794E-AEB0-5E97DA38C5DA}" type="slidenum">
              <a:rPr lang="en-US" sz="1200">
                <a:solidFill>
                  <a:prstClr val="black"/>
                </a:solidFill>
                <a:latin typeface="Calibri" charset="0"/>
              </a:rPr>
              <a:pPr/>
              <a:t>15</a:t>
            </a:fld>
            <a:endParaRPr lang="en-US" sz="1200">
              <a:solidFill>
                <a:prstClr val="black"/>
              </a:solidFill>
              <a:latin typeface="Calibri" charset="0"/>
            </a:endParaRPr>
          </a:p>
        </p:txBody>
      </p:sp>
    </p:spTree>
    <p:extLst>
      <p:ext uri="{BB962C8B-B14F-4D97-AF65-F5344CB8AC3E}">
        <p14:creationId xmlns:p14="http://schemas.microsoft.com/office/powerpoint/2010/main" val="671111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0" dirty="0">
                <a:latin typeface="Calibri" charset="0"/>
                <a:ea typeface="MS PGothic" charset="0"/>
              </a:rPr>
              <a:t>The</a:t>
            </a:r>
            <a:r>
              <a:rPr lang="en-US" b="0" baseline="0" dirty="0">
                <a:latin typeface="Calibri" charset="0"/>
                <a:ea typeface="MS PGothic" charset="0"/>
              </a:rPr>
              <a:t> purpose of this slide is to introduce students to the cell membrane, the channels that are found within the membrane, and how the membrane helps to set up and maintain the resting membrane potential.</a:t>
            </a:r>
          </a:p>
          <a:p>
            <a:pPr eaLnBrk="1" hangingPunct="1">
              <a:spcBef>
                <a:spcPct val="0"/>
              </a:spcBef>
            </a:pPr>
            <a:endParaRPr lang="en-US" b="1" baseline="0" dirty="0">
              <a:latin typeface="Calibri" charset="0"/>
              <a:ea typeface="MS PGothic" charset="0"/>
            </a:endParaRPr>
          </a:p>
          <a:p>
            <a:pPr eaLnBrk="1" hangingPunct="1">
              <a:spcBef>
                <a:spcPct val="0"/>
              </a:spcBef>
              <a:buFontTx/>
              <a:buNone/>
            </a:pPr>
            <a:r>
              <a:rPr lang="en-US" baseline="0" dirty="0" smtClean="0">
                <a:latin typeface="Calibri" charset="0"/>
                <a:ea typeface="MS PGothic" charset="0"/>
              </a:rPr>
              <a:t>Discuss </a:t>
            </a:r>
            <a:r>
              <a:rPr lang="en-US" baseline="0" dirty="0">
                <a:latin typeface="Calibri" charset="0"/>
                <a:ea typeface="MS PGothic" charset="0"/>
              </a:rPr>
              <a:t>the makeup of the cell membrane and explain how the resting membrane potential is measured and maintained.</a:t>
            </a:r>
          </a:p>
          <a:p>
            <a:pPr eaLnBrk="1" hangingPunct="1">
              <a:spcBef>
                <a:spcPct val="0"/>
              </a:spcBef>
              <a:buFontTx/>
              <a:buChar char="•"/>
            </a:pPr>
            <a:endParaRPr lang="en-US" baseline="0" dirty="0">
              <a:latin typeface="Calibri" charset="0"/>
              <a:ea typeface="MS PGothic" charset="0"/>
            </a:endParaRPr>
          </a:p>
          <a:p>
            <a:pPr eaLnBrk="1" hangingPunct="1">
              <a:spcBef>
                <a:spcPct val="0"/>
              </a:spcBef>
            </a:pPr>
            <a:r>
              <a:rPr lang="en-US" b="1" dirty="0">
                <a:latin typeface="Calibri" charset="0"/>
                <a:ea typeface="MS PGothic" charset="0"/>
              </a:rPr>
              <a:t>(Click): Cell membrane</a:t>
            </a:r>
            <a:r>
              <a:rPr lang="en-US" dirty="0">
                <a:latin typeface="Calibri" charset="0"/>
                <a:ea typeface="MS PGothic" charset="0"/>
              </a:rPr>
              <a:t>- The</a:t>
            </a:r>
            <a:r>
              <a:rPr lang="en-US" baseline="0" dirty="0">
                <a:latin typeface="Calibri" charset="0"/>
                <a:ea typeface="MS PGothic" charset="0"/>
              </a:rPr>
              <a:t> cell membrane is composed of a lipid bilayer of fat molecules and separates the cell from the surrounding extracellular fluid.</a:t>
            </a:r>
          </a:p>
          <a:p>
            <a:pPr eaLnBrk="1" hangingPunct="1">
              <a:spcBef>
                <a:spcPct val="0"/>
              </a:spcBef>
            </a:pPr>
            <a:r>
              <a:rPr lang="en-US" b="1" baseline="0" dirty="0">
                <a:latin typeface="Calibri" charset="0"/>
                <a:ea typeface="MS PGothic" charset="0"/>
              </a:rPr>
              <a:t>(Click):  Ion Channels</a:t>
            </a:r>
            <a:r>
              <a:rPr lang="en-US" baseline="0" dirty="0">
                <a:latin typeface="Calibri" charset="0"/>
                <a:ea typeface="MS PGothic" charset="0"/>
              </a:rPr>
              <a:t>- There are proteins that pass the membrane, forming ion channels that allow particular ions to pass between the intracellular and extracellular fluid.  These ions are in different concentrations inside the cell relative to the outside of the cell and these ions have different electrical charges.</a:t>
            </a:r>
          </a:p>
          <a:p>
            <a:pPr eaLnBrk="1" hangingPunct="1">
              <a:spcBef>
                <a:spcPct val="0"/>
              </a:spcBef>
            </a:pPr>
            <a:r>
              <a:rPr lang="en-US" b="1" baseline="0" dirty="0">
                <a:latin typeface="Calibri" charset="0"/>
                <a:ea typeface="MS PGothic" charset="0"/>
              </a:rPr>
              <a:t>(Click):  -70mV </a:t>
            </a:r>
            <a:r>
              <a:rPr lang="en-US" b="0" baseline="0" dirty="0">
                <a:latin typeface="Calibri" charset="0"/>
                <a:ea typeface="MS PGothic" charset="0"/>
              </a:rPr>
              <a:t>– This is the resting membrane potential of the cell.  It is created by a selective separation of ions across the cell membrane.  The role of the ions in the resting membrane potential is explained in more detail on the next slide.</a:t>
            </a:r>
            <a:endParaRPr lang="en-US" b="1"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buFontTx/>
              <a:buChar char="•"/>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3A9F5CE4-50D6-024B-99E4-1CB4A1B74270}" type="slidenum">
              <a:rPr lang="en-US" sz="1200">
                <a:solidFill>
                  <a:prstClr val="black"/>
                </a:solidFill>
                <a:latin typeface="Calibri" charset="0"/>
              </a:rPr>
              <a:pPr/>
              <a:t>16</a:t>
            </a:fld>
            <a:endParaRPr lang="en-US" sz="1200">
              <a:solidFill>
                <a:prstClr val="black"/>
              </a:solidFill>
              <a:latin typeface="Calibri" charset="0"/>
            </a:endParaRPr>
          </a:p>
        </p:txBody>
      </p:sp>
    </p:spTree>
    <p:extLst>
      <p:ext uri="{BB962C8B-B14F-4D97-AF65-F5344CB8AC3E}">
        <p14:creationId xmlns:p14="http://schemas.microsoft.com/office/powerpoint/2010/main" val="320224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ea typeface="MS PGothic" charset="0"/>
              </a:rPr>
              <a:t>The purpose of this slide is to explain what ions play</a:t>
            </a:r>
            <a:r>
              <a:rPr lang="en-US" baseline="0" dirty="0">
                <a:latin typeface="Calibri" charset="0"/>
                <a:ea typeface="MS PGothic" charset="0"/>
              </a:rPr>
              <a:t> a role in neural communication and what types of pressures are acting on those ions during rest and during the action potential.  Note that these ions are critical in driving the action potential down the axon.   </a:t>
            </a:r>
          </a:p>
          <a:p>
            <a:pPr eaLnBrk="1" hangingPunct="1">
              <a:spcBef>
                <a:spcPct val="0"/>
              </a:spcBef>
            </a:pPr>
            <a:endParaRPr lang="en-US" baseline="0" dirty="0">
              <a:latin typeface="Calibri" charset="0"/>
              <a:ea typeface="MS PGothic" charset="0"/>
            </a:endParaRPr>
          </a:p>
          <a:p>
            <a:pPr eaLnBrk="1" hangingPunct="1">
              <a:spcBef>
                <a:spcPct val="0"/>
              </a:spcBef>
            </a:pPr>
            <a:r>
              <a:rPr lang="en-US" baseline="0" dirty="0" smtClean="0">
                <a:latin typeface="Calibri" charset="0"/>
                <a:ea typeface="MS PGothic" charset="0"/>
              </a:rPr>
              <a:t>Identify </a:t>
            </a:r>
            <a:r>
              <a:rPr lang="en-US" baseline="0" dirty="0">
                <a:latin typeface="Calibri" charset="0"/>
                <a:ea typeface="MS PGothic" charset="0"/>
              </a:rPr>
              <a:t>the </a:t>
            </a:r>
            <a:r>
              <a:rPr lang="en-US" baseline="0" dirty="0" smtClean="0">
                <a:latin typeface="Calibri" charset="0"/>
                <a:ea typeface="MS PGothic" charset="0"/>
              </a:rPr>
              <a:t>ions </a:t>
            </a:r>
            <a:r>
              <a:rPr lang="en-US" baseline="0" dirty="0">
                <a:latin typeface="Calibri" charset="0"/>
                <a:ea typeface="MS PGothic" charset="0"/>
              </a:rPr>
              <a:t>that are used in the action </a:t>
            </a:r>
            <a:r>
              <a:rPr lang="en-US" baseline="0" dirty="0" smtClean="0">
                <a:latin typeface="Calibri" charset="0"/>
                <a:ea typeface="MS PGothic" charset="0"/>
              </a:rPr>
              <a:t>potential. </a:t>
            </a:r>
            <a:endParaRPr lang="en-US" baseline="0"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r>
              <a:rPr lang="en-US" b="1" dirty="0">
                <a:latin typeface="Calibri" charset="0"/>
                <a:ea typeface="MS PGothic" charset="0"/>
              </a:rPr>
              <a:t>(Click): Separation of Ions </a:t>
            </a:r>
            <a:r>
              <a:rPr lang="en-US" dirty="0">
                <a:latin typeface="Calibri" charset="0"/>
                <a:ea typeface="MS PGothic" charset="0"/>
              </a:rPr>
              <a:t>– Explain that that resting membrane potential is created by the separation of the ions across the membrane.</a:t>
            </a:r>
          </a:p>
          <a:p>
            <a:pPr eaLnBrk="1" hangingPunct="1">
              <a:spcBef>
                <a:spcPct val="0"/>
              </a:spcBef>
            </a:pPr>
            <a:r>
              <a:rPr lang="en-US" b="1" dirty="0">
                <a:latin typeface="Calibri" charset="0"/>
                <a:ea typeface="MS PGothic" charset="0"/>
              </a:rPr>
              <a:t>(Click):</a:t>
            </a:r>
            <a:r>
              <a:rPr lang="en-US" b="1" baseline="0" dirty="0">
                <a:latin typeface="Calibri" charset="0"/>
                <a:ea typeface="MS PGothic" charset="0"/>
              </a:rPr>
              <a:t>  Anions</a:t>
            </a:r>
            <a:r>
              <a:rPr lang="en-US" baseline="0" dirty="0">
                <a:latin typeface="Calibri" charset="0"/>
                <a:ea typeface="MS PGothic" charset="0"/>
              </a:rPr>
              <a:t> are negatively charged and are unable to travel across the membrane through channels.</a:t>
            </a:r>
          </a:p>
          <a:p>
            <a:pPr eaLnBrk="1" hangingPunct="1">
              <a:spcBef>
                <a:spcPct val="0"/>
              </a:spcBef>
            </a:pPr>
            <a:r>
              <a:rPr lang="en-US" b="1" baseline="0" dirty="0">
                <a:latin typeface="Calibri" charset="0"/>
                <a:ea typeface="MS PGothic" charset="0"/>
              </a:rPr>
              <a:t>(Click):  Potassium</a:t>
            </a:r>
            <a:r>
              <a:rPr lang="en-US" baseline="0" dirty="0">
                <a:latin typeface="Calibri" charset="0"/>
                <a:ea typeface="MS PGothic" charset="0"/>
              </a:rPr>
              <a:t> is a positively charged ion found in abundance inside the cell.</a:t>
            </a:r>
          </a:p>
          <a:p>
            <a:pPr eaLnBrk="1" hangingPunct="1">
              <a:spcBef>
                <a:spcPct val="0"/>
              </a:spcBef>
            </a:pPr>
            <a:r>
              <a:rPr lang="en-US" b="1" baseline="0" dirty="0">
                <a:latin typeface="Calibri" charset="0"/>
                <a:ea typeface="MS PGothic" charset="0"/>
              </a:rPr>
              <a:t>(Click):  Chloride</a:t>
            </a:r>
            <a:r>
              <a:rPr lang="en-US" baseline="0" dirty="0">
                <a:latin typeface="Calibri" charset="0"/>
                <a:ea typeface="MS PGothic" charset="0"/>
              </a:rPr>
              <a:t> is a negatively charged ion found in abundance outside the cell.</a:t>
            </a:r>
          </a:p>
          <a:p>
            <a:pPr eaLnBrk="1" hangingPunct="1">
              <a:spcBef>
                <a:spcPct val="0"/>
              </a:spcBef>
            </a:pPr>
            <a:r>
              <a:rPr lang="en-US" b="1" baseline="0" dirty="0">
                <a:latin typeface="Calibri" charset="0"/>
                <a:ea typeface="MS PGothic" charset="0"/>
              </a:rPr>
              <a:t>(Click):  Sodium</a:t>
            </a:r>
            <a:r>
              <a:rPr lang="en-US" baseline="0" dirty="0">
                <a:latin typeface="Calibri" charset="0"/>
                <a:ea typeface="MS PGothic" charset="0"/>
              </a:rPr>
              <a:t> is a positively charged ion found in abundance outside the cell.</a:t>
            </a: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r>
              <a:rPr lang="en-US" b="1" dirty="0">
                <a:latin typeface="Calibri" charset="0"/>
                <a:ea typeface="MS PGothic" charset="0"/>
              </a:rPr>
              <a:t>(Click):  </a:t>
            </a:r>
            <a:r>
              <a:rPr lang="en-US" dirty="0">
                <a:latin typeface="Calibri" charset="0"/>
                <a:ea typeface="MS PGothic" charset="0"/>
              </a:rPr>
              <a:t>Pressures acting on ions - Identify</a:t>
            </a:r>
            <a:r>
              <a:rPr lang="en-US" baseline="0" dirty="0">
                <a:latin typeface="Calibri" charset="0"/>
                <a:ea typeface="MS PGothic" charset="0"/>
              </a:rPr>
              <a:t> that two forces act to maintain a steady state when the cell is at rest.</a:t>
            </a:r>
          </a:p>
          <a:p>
            <a:pPr eaLnBrk="1" hangingPunct="1">
              <a:spcBef>
                <a:spcPct val="0"/>
              </a:spcBef>
            </a:pPr>
            <a:r>
              <a:rPr lang="en-US" b="1" baseline="0" dirty="0">
                <a:latin typeface="Calibri" charset="0"/>
                <a:ea typeface="MS PGothic" charset="0"/>
              </a:rPr>
              <a:t>(Click):  Diffusion</a:t>
            </a:r>
            <a:r>
              <a:rPr lang="en-US" baseline="0" dirty="0">
                <a:latin typeface="Calibri" charset="0"/>
                <a:ea typeface="MS PGothic" charset="0"/>
              </a:rPr>
              <a:t> is the force on molecules to move from areas of high concentration to areas of low concentration.</a:t>
            </a:r>
          </a:p>
          <a:p>
            <a:pPr eaLnBrk="1" hangingPunct="1">
              <a:spcBef>
                <a:spcPct val="0"/>
              </a:spcBef>
            </a:pPr>
            <a:r>
              <a:rPr lang="en-US" baseline="0" dirty="0">
                <a:latin typeface="Calibri" charset="0"/>
                <a:ea typeface="MS PGothic" charset="0"/>
              </a:rPr>
              <a:t>Ask students to report where diffusion pressures are pushing potassium (outside cell), sodium (inside cell) and chloride (inside cell).</a:t>
            </a:r>
          </a:p>
          <a:p>
            <a:pPr eaLnBrk="1" hangingPunct="1">
              <a:spcBef>
                <a:spcPct val="0"/>
              </a:spcBef>
            </a:pPr>
            <a:r>
              <a:rPr lang="en-US" b="1" baseline="0" dirty="0">
                <a:latin typeface="Calibri" charset="0"/>
                <a:ea typeface="MS PGothic" charset="0"/>
              </a:rPr>
              <a:t>(Click):  Electrostatic pressure </a:t>
            </a:r>
            <a:r>
              <a:rPr lang="en-US" baseline="0" dirty="0">
                <a:latin typeface="Calibri" charset="0"/>
                <a:ea typeface="MS PGothic" charset="0"/>
              </a:rPr>
              <a:t>is the force on two ions with similar charge to repel each other and the force of two ions with opposite charge to attract to another.</a:t>
            </a:r>
          </a:p>
          <a:p>
            <a:pPr eaLnBrk="1" hangingPunct="1">
              <a:spcBef>
                <a:spcPct val="0"/>
              </a:spcBef>
            </a:pPr>
            <a:r>
              <a:rPr lang="en-US" baseline="0" dirty="0">
                <a:latin typeface="Calibri" charset="0"/>
                <a:ea typeface="MS PGothic" charset="0"/>
              </a:rPr>
              <a:t>Ask students to report where electrostatic pressures are pushing potassium (inside cell), sodium (inside cell) and chloride (outside cell).</a:t>
            </a:r>
          </a:p>
          <a:p>
            <a:pPr eaLnBrk="1" hangingPunct="1">
              <a:spcBef>
                <a:spcPct val="0"/>
              </a:spcBef>
            </a:pPr>
            <a:endParaRPr lang="en-US" baseline="0" dirty="0">
              <a:latin typeface="Calibri" charset="0"/>
              <a:ea typeface="MS PGothic" charset="0"/>
            </a:endParaRPr>
          </a:p>
          <a:p>
            <a:pPr eaLnBrk="1" hangingPunct="1">
              <a:spcBef>
                <a:spcPct val="0"/>
              </a:spcBef>
            </a:pPr>
            <a:endParaRPr lang="en-US" dirty="0">
              <a:latin typeface="Calibri" charset="0"/>
              <a:ea typeface="MS PGothic"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40BA2E1F-DDB6-7646-9877-DB5FED8C312D}" type="slidenum">
              <a:rPr lang="en-US" sz="1200">
                <a:solidFill>
                  <a:prstClr val="black"/>
                </a:solidFill>
                <a:latin typeface="Calibri" charset="0"/>
              </a:rPr>
              <a:pPr/>
              <a:t>17</a:t>
            </a:fld>
            <a:endParaRPr lang="en-US" sz="1200">
              <a:solidFill>
                <a:prstClr val="black"/>
              </a:solidFill>
              <a:latin typeface="Calibri" charset="0"/>
            </a:endParaRPr>
          </a:p>
        </p:txBody>
      </p:sp>
    </p:spTree>
    <p:extLst>
      <p:ext uri="{BB962C8B-B14F-4D97-AF65-F5344CB8AC3E}">
        <p14:creationId xmlns:p14="http://schemas.microsoft.com/office/powerpoint/2010/main" val="2151493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dirty="0"/>
              <a:t>Classroom Assessment Technique (CAT): The Muddiest Point</a:t>
            </a:r>
          </a:p>
          <a:p>
            <a:pPr eaLnBrk="1" hangingPunct="1">
              <a:spcBef>
                <a:spcPct val="0"/>
              </a:spcBef>
            </a:pPr>
            <a:endParaRPr lang="en-US" altLang="en-US" dirty="0"/>
          </a:p>
          <a:p>
            <a:pPr eaLnBrk="1" hangingPunct="1">
              <a:spcBef>
                <a:spcPct val="0"/>
              </a:spcBef>
            </a:pPr>
            <a:r>
              <a:rPr lang="en-US" altLang="en-US" dirty="0"/>
              <a:t>Ask students to write down the “muddiest point” – that is any concept they are still struggling to understand of any questions they still may have about the material. With remaining class time, ask students to share their muddiest point and provide additional review on these points. </a:t>
            </a:r>
            <a:endParaRPr lang="en-US" altLang="en-US" b="1" dirty="0"/>
          </a:p>
          <a:p>
            <a:pPr eaLnBrk="1" hangingPunct="1">
              <a:spcBef>
                <a:spcPct val="0"/>
              </a:spcBef>
            </a:pPr>
            <a:endParaRPr lang="en-US" altLang="en-US" dirty="0"/>
          </a:p>
          <a:p>
            <a:pPr eaLnBrk="1" hangingPunct="1">
              <a:spcBef>
                <a:spcPct val="0"/>
              </a:spcBef>
            </a:pPr>
            <a:r>
              <a:rPr lang="en-US" altLang="en-US" dirty="0"/>
              <a:t>If you do not conclude with this Classroom Assessment Technique (CAT), it would helpful to use another CAT. It could be in the form of a:</a:t>
            </a:r>
          </a:p>
          <a:p>
            <a:pPr lvl="1" eaLnBrk="1" hangingPunct="1">
              <a:spcBef>
                <a:spcPct val="0"/>
              </a:spcBef>
            </a:pPr>
            <a:r>
              <a:rPr lang="en-US" altLang="en-US" dirty="0"/>
              <a:t>Muddy point</a:t>
            </a:r>
          </a:p>
          <a:p>
            <a:pPr lvl="1" eaLnBrk="1" hangingPunct="1">
              <a:spcBef>
                <a:spcPct val="0"/>
              </a:spcBef>
            </a:pPr>
            <a:r>
              <a:rPr lang="en-US" altLang="en-US" dirty="0"/>
              <a:t>One-minute paper</a:t>
            </a:r>
          </a:p>
          <a:p>
            <a:pPr lvl="1" eaLnBrk="1" hangingPunct="1">
              <a:spcBef>
                <a:spcPct val="0"/>
              </a:spcBef>
            </a:pPr>
            <a:r>
              <a:rPr lang="en-US" altLang="en-US" dirty="0"/>
              <a:t>Background knowledge</a:t>
            </a:r>
          </a:p>
          <a:p>
            <a:pPr lvl="1" eaLnBrk="1" hangingPunct="1">
              <a:spcBef>
                <a:spcPct val="0"/>
              </a:spcBef>
            </a:pPr>
            <a:r>
              <a:rPr lang="en-US" altLang="en-US" dirty="0"/>
              <a:t>What’s the Principle?</a:t>
            </a:r>
          </a:p>
          <a:p>
            <a:pPr lvl="1" eaLnBrk="1" hangingPunct="1">
              <a:spcBef>
                <a:spcPct val="0"/>
              </a:spcBef>
            </a:pPr>
            <a:r>
              <a:rPr lang="en-US" altLang="en-US" dirty="0"/>
              <a:t>Defining features Matrix: </a:t>
            </a:r>
          </a:p>
          <a:p>
            <a:pPr eaLnBrk="1" hangingPunct="1">
              <a:spcBef>
                <a:spcPct val="0"/>
              </a:spcBef>
            </a:pPr>
            <a:r>
              <a:rPr lang="en-US" altLang="en-US" dirty="0"/>
              <a:t>For more information on CATs click here: </a:t>
            </a:r>
            <a:r>
              <a:rPr lang="en-US" altLang="en-US" dirty="0">
                <a:hlinkClick r:id="rId3"/>
              </a:rPr>
              <a:t>http://cft.vanderbilt.edu/guides-sub-pages/cats/</a:t>
            </a:r>
            <a:r>
              <a:rPr lang="en-US" altLang="en-US" dirty="0"/>
              <a:t> </a:t>
            </a:r>
          </a:p>
        </p:txBody>
      </p:sp>
      <p:sp>
        <p:nvSpPr>
          <p:cNvPr id="4" name="Slide Number Placeholder 3"/>
          <p:cNvSpPr>
            <a:spLocks noGrp="1"/>
          </p:cNvSpPr>
          <p:nvPr>
            <p:ph type="sldNum" sz="quarter" idx="10"/>
          </p:nvPr>
        </p:nvSpPr>
        <p:spPr/>
        <p:txBody>
          <a:bodyPr/>
          <a:lstStyle/>
          <a:p>
            <a:pPr>
              <a:defRPr/>
            </a:pPr>
            <a:fld id="{761BA080-DE63-0B43-97FA-1A4E4EC3ED21}" type="slidenum">
              <a:rPr lang="en-US" smtClean="0">
                <a:solidFill>
                  <a:prstClr val="black"/>
                </a:solidFill>
              </a:rPr>
              <a:pPr>
                <a:defRPr/>
              </a:pPr>
              <a:t>18</a:t>
            </a:fld>
            <a:endParaRPr lang="en-US">
              <a:solidFill>
                <a:prstClr val="black"/>
              </a:solidFill>
            </a:endParaRPr>
          </a:p>
        </p:txBody>
      </p:sp>
    </p:spTree>
    <p:extLst>
      <p:ext uri="{BB962C8B-B14F-4D97-AF65-F5344CB8AC3E}">
        <p14:creationId xmlns:p14="http://schemas.microsoft.com/office/powerpoint/2010/main" val="4047148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slide is to refresh students’ memories about what</a:t>
            </a:r>
            <a:r>
              <a:rPr lang="en-US" baseline="0" dirty="0"/>
              <a:t> was covered in the first lecture and help them to understand things they are still confused about from the first lecture.</a:t>
            </a:r>
          </a:p>
          <a:p>
            <a:endParaRPr lang="en-US" baseline="0" dirty="0"/>
          </a:p>
          <a:p>
            <a:r>
              <a:rPr lang="en-US" baseline="0" dirty="0"/>
              <a:t>Address common themes that you identified from the CAT activity at the end of lecture one.</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761BA080-DE63-0B43-97FA-1A4E4EC3ED21}" type="slidenum">
              <a:rPr lang="en-US" smtClean="0">
                <a:solidFill>
                  <a:prstClr val="black"/>
                </a:solidFill>
              </a:rPr>
              <a:pPr>
                <a:defRPr/>
              </a:pPr>
              <a:t>19</a:t>
            </a:fld>
            <a:endParaRPr lang="en-US">
              <a:solidFill>
                <a:prstClr val="black"/>
              </a:solidFill>
            </a:endParaRPr>
          </a:p>
        </p:txBody>
      </p:sp>
    </p:spTree>
    <p:extLst>
      <p:ext uri="{BB962C8B-B14F-4D97-AF65-F5344CB8AC3E}">
        <p14:creationId xmlns:p14="http://schemas.microsoft.com/office/powerpoint/2010/main" val="4263095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This slide outlines</a:t>
            </a:r>
            <a:r>
              <a:rPr lang="en-US" baseline="0" dirty="0">
                <a:latin typeface="Calibri" charset="0"/>
                <a:ea typeface="MS PGothic" charset="0"/>
              </a:rPr>
              <a:t> the Learning Objectives for the module</a:t>
            </a:r>
            <a:endParaRPr lang="en-US" dirty="0">
              <a:latin typeface="Calibri" charset="0"/>
              <a:ea typeface="MS PGothic" charset="0"/>
            </a:endParaRPr>
          </a:p>
          <a:p>
            <a:endParaRPr lang="en-US" dirty="0">
              <a:latin typeface="Calibri" charset="0"/>
              <a:ea typeface="MS PGothic" charset="0"/>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839DF9CA-F410-4441-9F6D-DDD582462AA6}" type="slidenum">
              <a:rPr lang="en-US" sz="1200">
                <a:solidFill>
                  <a:prstClr val="black"/>
                </a:solidFill>
                <a:latin typeface="Calibri" charset="0"/>
              </a:rPr>
              <a:pPr/>
              <a:t>2</a:t>
            </a:fld>
            <a:endParaRPr lang="en-US" sz="1200">
              <a:solidFill>
                <a:prstClr val="black"/>
              </a:solidFill>
              <a:latin typeface="Calibri" charset="0"/>
            </a:endParaRPr>
          </a:p>
        </p:txBody>
      </p:sp>
    </p:spTree>
    <p:extLst>
      <p:ext uri="{BB962C8B-B14F-4D97-AF65-F5344CB8AC3E}">
        <p14:creationId xmlns:p14="http://schemas.microsoft.com/office/powerpoint/2010/main" val="3547259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8195"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a:cs typeface="+mn-cs"/>
              </a:rPr>
              <a:t>The purpose of this slide is to provide students with an overview of the material that will be covered during the lecture.</a:t>
            </a:r>
            <a:r>
              <a:rPr lang="en-US" altLang="en-US" baseline="0" dirty="0">
                <a:cs typeface="+mn-cs"/>
              </a:rPr>
              <a:t>  This signals that you are moving on from discussing cell types and functions and beginning to discuss how cells communicate.</a:t>
            </a:r>
            <a:endParaRPr lang="en-US" altLang="en-US" dirty="0">
              <a:cs typeface="+mn-cs"/>
            </a:endParaRPr>
          </a:p>
          <a:p>
            <a:pPr eaLnBrk="1" hangingPunct="1">
              <a:spcBef>
                <a:spcPct val="0"/>
              </a:spcBef>
              <a:defRPr/>
            </a:pPr>
            <a:endParaRPr lang="en-US" altLang="en-US" dirty="0">
              <a:cs typeface="+mn-cs"/>
            </a:endParaRPr>
          </a:p>
          <a:p>
            <a:pPr eaLnBrk="1" fontAlgn="auto" hangingPunct="1">
              <a:spcAft>
                <a:spcPts val="0"/>
              </a:spcAft>
              <a:buFont typeface="Arial"/>
              <a:buNone/>
              <a:defRPr/>
            </a:pPr>
            <a:endParaRPr lang="en-US" b="0" dirty="0"/>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7D314CB9-31CB-794E-AEB0-5E97DA38C5DA}" type="slidenum">
              <a:rPr lang="en-US" sz="1200">
                <a:solidFill>
                  <a:prstClr val="black"/>
                </a:solidFill>
                <a:latin typeface="Calibri" charset="0"/>
              </a:rPr>
              <a:pPr/>
              <a:t>20</a:t>
            </a:fld>
            <a:endParaRPr lang="en-US" sz="1200">
              <a:solidFill>
                <a:prstClr val="black"/>
              </a:solidFill>
              <a:latin typeface="Calibri" charset="0"/>
            </a:endParaRPr>
          </a:p>
        </p:txBody>
      </p:sp>
    </p:spTree>
    <p:extLst>
      <p:ext uri="{BB962C8B-B14F-4D97-AF65-F5344CB8AC3E}">
        <p14:creationId xmlns:p14="http://schemas.microsoft.com/office/powerpoint/2010/main" val="2423325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ea typeface="MS PGothic" charset="0"/>
              </a:rPr>
              <a:t>This</a:t>
            </a:r>
            <a:r>
              <a:rPr lang="en-US" baseline="0" dirty="0">
                <a:latin typeface="Calibri" charset="0"/>
                <a:ea typeface="MS PGothic" charset="0"/>
              </a:rPr>
              <a:t> slide explains the research that has helped neuroscientists understand how the action potential occurs in neurons.</a:t>
            </a:r>
          </a:p>
          <a:p>
            <a:pPr eaLnBrk="1" hangingPunct="1">
              <a:spcBef>
                <a:spcPct val="0"/>
              </a:spcBef>
            </a:pPr>
            <a:endParaRPr lang="en-US" baseline="0" dirty="0">
              <a:latin typeface="Calibri" charset="0"/>
              <a:ea typeface="MS PGothic" charset="0"/>
            </a:endParaRPr>
          </a:p>
          <a:p>
            <a:pPr eaLnBrk="1" hangingPunct="1">
              <a:spcBef>
                <a:spcPct val="0"/>
              </a:spcBef>
            </a:pPr>
            <a:r>
              <a:rPr lang="en-US" baseline="0" dirty="0">
                <a:latin typeface="Calibri" charset="0"/>
                <a:ea typeface="MS PGothic" charset="0"/>
              </a:rPr>
              <a:t>The instructor should present the critical research of Hodgkin and Huxley in lecture format.</a:t>
            </a:r>
          </a:p>
          <a:p>
            <a:pPr eaLnBrk="1" hangingPunct="1">
              <a:spcBef>
                <a:spcPct val="0"/>
              </a:spcBef>
            </a:pPr>
            <a:endParaRPr lang="en-US" baseline="0" dirty="0">
              <a:latin typeface="Calibri" charset="0"/>
              <a:ea typeface="MS PGothic" charset="0"/>
            </a:endParaRPr>
          </a:p>
          <a:p>
            <a:pPr eaLnBrk="1" hangingPunct="1">
              <a:spcBef>
                <a:spcPct val="0"/>
              </a:spcBef>
            </a:pPr>
            <a:r>
              <a:rPr lang="en-US" b="1" dirty="0" smtClean="0">
                <a:latin typeface="Calibri" charset="0"/>
                <a:ea typeface="MS PGothic" charset="0"/>
              </a:rPr>
              <a:t>(Click): Nobel Prize 1963 </a:t>
            </a:r>
          </a:p>
          <a:p>
            <a:pPr eaLnBrk="1" hangingPunct="1">
              <a:spcBef>
                <a:spcPct val="0"/>
              </a:spcBef>
            </a:pPr>
            <a:r>
              <a:rPr lang="en-US" b="0" dirty="0" smtClean="0">
                <a:latin typeface="Calibri" charset="0"/>
                <a:ea typeface="MS PGothic" charset="0"/>
              </a:rPr>
              <a:t>In the 1930’s Hodgkin and Huxley</a:t>
            </a:r>
            <a:r>
              <a:rPr lang="en-US" b="0" baseline="0" dirty="0" smtClean="0">
                <a:latin typeface="Calibri" charset="0"/>
                <a:ea typeface="MS PGothic" charset="0"/>
              </a:rPr>
              <a:t> began experiments that would earn them the Nobel Prize in Physiology or Medicine in 1963. </a:t>
            </a:r>
          </a:p>
          <a:p>
            <a:pPr eaLnBrk="1" hangingPunct="1">
              <a:spcBef>
                <a:spcPct val="0"/>
              </a:spcBef>
            </a:pPr>
            <a:r>
              <a:rPr lang="en-US" b="1" baseline="0" dirty="0" smtClean="0">
                <a:latin typeface="Calibri" charset="0"/>
                <a:ea typeface="MS PGothic" charset="0"/>
              </a:rPr>
              <a:t>(Click): Electrochemical Transduction</a:t>
            </a:r>
          </a:p>
          <a:p>
            <a:pPr eaLnBrk="1" hangingPunct="1">
              <a:spcBef>
                <a:spcPct val="0"/>
              </a:spcBef>
            </a:pPr>
            <a:r>
              <a:rPr lang="en-US" b="0" baseline="0" dirty="0" smtClean="0">
                <a:latin typeface="Calibri" charset="0"/>
                <a:ea typeface="MS PGothic" charset="0"/>
              </a:rPr>
              <a:t>The </a:t>
            </a:r>
            <a:r>
              <a:rPr lang="en-US" b="0" baseline="0" dirty="0">
                <a:latin typeface="Calibri" charset="0"/>
                <a:ea typeface="MS PGothic" charset="0"/>
              </a:rPr>
              <a:t>began experiments to measure the flow of electric current through the axon membrane.  </a:t>
            </a:r>
            <a:endParaRPr lang="en-US" b="0" baseline="0" dirty="0" smtClean="0">
              <a:latin typeface="Calibri" charset="0"/>
              <a:ea typeface="MS PGothic" charset="0"/>
            </a:endParaRPr>
          </a:p>
          <a:p>
            <a:pPr eaLnBrk="1" hangingPunct="1">
              <a:spcBef>
                <a:spcPct val="0"/>
              </a:spcBef>
            </a:pPr>
            <a:r>
              <a:rPr lang="en-US" b="1" baseline="0" dirty="0" smtClean="0">
                <a:latin typeface="Calibri" charset="0"/>
                <a:ea typeface="MS PGothic" charset="0"/>
              </a:rPr>
              <a:t>(Click): Giant Squid Axon</a:t>
            </a:r>
          </a:p>
          <a:p>
            <a:pPr eaLnBrk="1" hangingPunct="1">
              <a:spcBef>
                <a:spcPct val="0"/>
              </a:spcBef>
            </a:pPr>
            <a:r>
              <a:rPr lang="en-US" b="0" baseline="0" dirty="0" smtClean="0">
                <a:latin typeface="Calibri" charset="0"/>
                <a:ea typeface="MS PGothic" charset="0"/>
              </a:rPr>
              <a:t>They </a:t>
            </a:r>
            <a:r>
              <a:rPr lang="en-US" b="0" baseline="0" dirty="0">
                <a:latin typeface="Calibri" charset="0"/>
                <a:ea typeface="MS PGothic" charset="0"/>
              </a:rPr>
              <a:t>were able to complete these experiments because they discovered the giant squid had an axon that was unusually large and allowed them to insert a micropipette into the axon for the experiments.</a:t>
            </a: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buFontTx/>
              <a:buChar char="•"/>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C9A52D16-6A0C-4F45-997E-C3720D1B82F8}" type="slidenum">
              <a:rPr lang="en-US" sz="1200">
                <a:solidFill>
                  <a:prstClr val="black"/>
                </a:solidFill>
                <a:latin typeface="Calibri" charset="0"/>
              </a:rPr>
              <a:pPr/>
              <a:t>21</a:t>
            </a:fld>
            <a:endParaRPr lang="en-US" sz="1200">
              <a:solidFill>
                <a:prstClr val="black"/>
              </a:solidFill>
              <a:latin typeface="Calibri" charset="0"/>
            </a:endParaRPr>
          </a:p>
        </p:txBody>
      </p:sp>
    </p:spTree>
    <p:extLst>
      <p:ext uri="{BB962C8B-B14F-4D97-AF65-F5344CB8AC3E}">
        <p14:creationId xmlns:p14="http://schemas.microsoft.com/office/powerpoint/2010/main" val="612595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0" dirty="0">
                <a:latin typeface="Calibri" charset="0"/>
                <a:ea typeface="MS PGothic" charset="0"/>
              </a:rPr>
              <a:t>This slide introduces students to the characteristics of the action potential.</a:t>
            </a:r>
          </a:p>
          <a:p>
            <a:pPr eaLnBrk="1" hangingPunct="1">
              <a:spcBef>
                <a:spcPct val="0"/>
              </a:spcBef>
            </a:pPr>
            <a:endParaRPr lang="en-US" b="0" dirty="0">
              <a:latin typeface="Calibri" charset="0"/>
              <a:ea typeface="MS PGothic" charset="0"/>
            </a:endParaRPr>
          </a:p>
          <a:p>
            <a:pPr eaLnBrk="1" hangingPunct="1">
              <a:spcBef>
                <a:spcPct val="0"/>
              </a:spcBef>
            </a:pPr>
            <a:r>
              <a:rPr lang="en-US" b="1" dirty="0">
                <a:latin typeface="Calibri" charset="0"/>
                <a:ea typeface="MS PGothic" charset="0"/>
              </a:rPr>
              <a:t>(Click): </a:t>
            </a:r>
            <a:r>
              <a:rPr lang="en-US" b="0" dirty="0">
                <a:latin typeface="Calibri" charset="0"/>
                <a:ea typeface="MS PGothic" charset="0"/>
              </a:rPr>
              <a:t>Characteristics of the Action </a:t>
            </a:r>
            <a:r>
              <a:rPr lang="en-US" b="0" dirty="0" smtClean="0">
                <a:latin typeface="Calibri" charset="0"/>
                <a:ea typeface="MS PGothic" charset="0"/>
              </a:rPr>
              <a:t>Potential</a:t>
            </a:r>
          </a:p>
          <a:p>
            <a:pPr eaLnBrk="1" hangingPunct="1">
              <a:spcBef>
                <a:spcPct val="0"/>
              </a:spcBef>
            </a:pPr>
            <a:endParaRPr lang="en-US" b="0" dirty="0">
              <a:latin typeface="Calibri" charset="0"/>
              <a:ea typeface="MS PGothic" charset="0"/>
            </a:endParaRPr>
          </a:p>
          <a:p>
            <a:pPr eaLnBrk="1" hangingPunct="1">
              <a:spcBef>
                <a:spcPct val="0"/>
              </a:spcBef>
            </a:pPr>
            <a:r>
              <a:rPr lang="en-US" b="1" dirty="0">
                <a:latin typeface="Calibri" charset="0"/>
                <a:ea typeface="MS PGothic" charset="0"/>
              </a:rPr>
              <a:t>(Click):  All or nothing </a:t>
            </a:r>
            <a:r>
              <a:rPr lang="en-US" b="0" dirty="0">
                <a:latin typeface="Calibri" charset="0"/>
                <a:ea typeface="MS PGothic" charset="0"/>
              </a:rPr>
              <a:t>simply means that once an action potential begins, it will not diminish or stop in any way.</a:t>
            </a:r>
          </a:p>
          <a:p>
            <a:pPr eaLnBrk="1" hangingPunct="1">
              <a:spcBef>
                <a:spcPct val="0"/>
              </a:spcBef>
            </a:pPr>
            <a:r>
              <a:rPr lang="en-US" b="1" dirty="0">
                <a:latin typeface="Calibri" charset="0"/>
                <a:ea typeface="MS PGothic" charset="0"/>
              </a:rPr>
              <a:t>(Click):  Depolarized past threshold of excitation</a:t>
            </a:r>
            <a:r>
              <a:rPr lang="en-US" b="1" baseline="0" dirty="0">
                <a:latin typeface="Calibri" charset="0"/>
                <a:ea typeface="MS PGothic" charset="0"/>
              </a:rPr>
              <a:t> - </a:t>
            </a:r>
            <a:r>
              <a:rPr lang="en-US" b="0" dirty="0">
                <a:latin typeface="Calibri" charset="0"/>
                <a:ea typeface="MS PGothic" charset="0"/>
              </a:rPr>
              <a:t>For an action potential</a:t>
            </a:r>
            <a:r>
              <a:rPr lang="en-US" b="0" baseline="0" dirty="0">
                <a:latin typeface="Calibri" charset="0"/>
                <a:ea typeface="MS PGothic" charset="0"/>
              </a:rPr>
              <a:t> to occur, the cell must experience a depolarization past the threshold of excitation (-50mV).  These </a:t>
            </a:r>
            <a:r>
              <a:rPr lang="en-US" b="0" baseline="0" dirty="0" err="1">
                <a:latin typeface="Calibri" charset="0"/>
                <a:ea typeface="MS PGothic" charset="0"/>
              </a:rPr>
              <a:t>depolarizations</a:t>
            </a:r>
            <a:r>
              <a:rPr lang="en-US" b="0" baseline="0" dirty="0">
                <a:latin typeface="Calibri" charset="0"/>
                <a:ea typeface="MS PGothic" charset="0"/>
              </a:rPr>
              <a:t> occur through excitatory postsynaptic potentials which will be explained more on the next slide.</a:t>
            </a:r>
          </a:p>
          <a:p>
            <a:pPr eaLnBrk="1" hangingPunct="1">
              <a:spcBef>
                <a:spcPct val="0"/>
              </a:spcBef>
            </a:pPr>
            <a:r>
              <a:rPr lang="en-US" b="1" baseline="0" dirty="0">
                <a:latin typeface="Calibri" charset="0"/>
                <a:ea typeface="MS PGothic" charset="0"/>
              </a:rPr>
              <a:t>(Click):  Results in neurotransmitter release - </a:t>
            </a:r>
            <a:r>
              <a:rPr lang="en-US" b="0" baseline="0" dirty="0">
                <a:latin typeface="Calibri" charset="0"/>
                <a:ea typeface="MS PGothic" charset="0"/>
              </a:rPr>
              <a:t>Once the action potential reaches the end of the terminal buttons, neurotransmitter is released into the synapse to pass the message on to the postsynaptic cell.</a:t>
            </a:r>
            <a:endParaRPr lang="en-US" b="0"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D2CF2375-3AB4-AC47-B2C2-1E4734D0A3E2}" type="slidenum">
              <a:rPr lang="en-US" sz="1200">
                <a:solidFill>
                  <a:prstClr val="black"/>
                </a:solidFill>
                <a:latin typeface="Calibri" charset="0"/>
              </a:rPr>
              <a:pPr/>
              <a:t>22</a:t>
            </a:fld>
            <a:endParaRPr lang="en-US" sz="1200">
              <a:solidFill>
                <a:prstClr val="black"/>
              </a:solidFill>
              <a:latin typeface="Calibri" charset="0"/>
            </a:endParaRPr>
          </a:p>
        </p:txBody>
      </p:sp>
    </p:spTree>
    <p:extLst>
      <p:ext uri="{BB962C8B-B14F-4D97-AF65-F5344CB8AC3E}">
        <p14:creationId xmlns:p14="http://schemas.microsoft.com/office/powerpoint/2010/main" val="2101042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leads instruction</a:t>
            </a:r>
            <a:r>
              <a:rPr lang="en-US" baseline="0" dirty="0"/>
              <a:t> on how cells can reach the threshold of excitation to begin the action potential.</a:t>
            </a:r>
          </a:p>
          <a:p>
            <a:endParaRPr lang="en-US" baseline="0" dirty="0"/>
          </a:p>
          <a:p>
            <a:r>
              <a:rPr lang="en-US" b="1" baseline="0" dirty="0"/>
              <a:t>(Click):  How initiated </a:t>
            </a:r>
            <a:r>
              <a:rPr lang="en-US" baseline="0" dirty="0"/>
              <a:t>– Explain how the flow of ions into the cell can either raise the membrane potential toward the threshold of excitation or it can reduce the membrane potential away from the threshold of excitation (hyperpolarization).  </a:t>
            </a:r>
          </a:p>
          <a:p>
            <a:r>
              <a:rPr lang="en-US" b="1" baseline="0" dirty="0"/>
              <a:t>(Click):  IPSP’s</a:t>
            </a:r>
            <a:r>
              <a:rPr lang="en-US" baseline="0" dirty="0"/>
              <a:t> – are Inhibitory Post Synaptic Potentials.  These potentials result when either positively charged ions leave the cell or negatively charged ions enter the cell.</a:t>
            </a:r>
          </a:p>
          <a:p>
            <a:r>
              <a:rPr lang="en-US" b="1" baseline="0" dirty="0"/>
              <a:t>(Click):  EPSP’s</a:t>
            </a:r>
            <a:r>
              <a:rPr lang="en-US" baseline="0" dirty="0"/>
              <a:t> – are Excitatory Post Synaptic Potentials.  These potentials result when either positively charged ion’s enter the cell.</a:t>
            </a:r>
          </a:p>
          <a:p>
            <a:r>
              <a:rPr lang="en-US" b="1" baseline="0" dirty="0"/>
              <a:t>(Click): Summation across time</a:t>
            </a:r>
          </a:p>
          <a:p>
            <a:r>
              <a:rPr lang="en-US" b="1" baseline="0" dirty="0"/>
              <a:t>(Click) Summation across space</a:t>
            </a:r>
          </a:p>
          <a:p>
            <a:endParaRPr lang="en-US" baseline="0" dirty="0" smtClean="0"/>
          </a:p>
          <a:p>
            <a:r>
              <a:rPr lang="en-US" baseline="0" dirty="0" smtClean="0"/>
              <a:t>Explain </a:t>
            </a:r>
            <a:r>
              <a:rPr lang="en-US" baseline="0" dirty="0"/>
              <a:t>that a single IPSP’s and EPSP’s rarely ever happen.  Most often a cell is receiving multiple messages at once.  So, often EPSP’s and IPSP’s have to be summed across time or across the space of the neuron.  </a:t>
            </a:r>
            <a:endParaRPr lang="en-US" baseline="0" dirty="0" smtClean="0"/>
          </a:p>
          <a:p>
            <a:endParaRPr lang="en-US" baseline="0" dirty="0" smtClean="0"/>
          </a:p>
          <a:p>
            <a:r>
              <a:rPr lang="en-US" b="1" baseline="0" dirty="0" smtClean="0"/>
              <a:t>Use the link to the video for an animation of temporal and spatial summation.</a:t>
            </a:r>
          </a:p>
          <a:p>
            <a:endParaRPr lang="en-US" baseline="0" dirty="0" smtClean="0"/>
          </a:p>
          <a:p>
            <a:r>
              <a:rPr lang="en-US" dirty="0" smtClean="0"/>
              <a:t>Video:  https://www.youtube.com/watch?v=oLSmNcem2X0</a:t>
            </a:r>
          </a:p>
          <a:p>
            <a:endParaRPr lang="en-US" dirty="0"/>
          </a:p>
        </p:txBody>
      </p:sp>
      <p:sp>
        <p:nvSpPr>
          <p:cNvPr id="4" name="Slide Number Placeholder 3"/>
          <p:cNvSpPr>
            <a:spLocks noGrp="1"/>
          </p:cNvSpPr>
          <p:nvPr>
            <p:ph type="sldNum" sz="quarter" idx="10"/>
          </p:nvPr>
        </p:nvSpPr>
        <p:spPr/>
        <p:txBody>
          <a:bodyPr/>
          <a:lstStyle/>
          <a:p>
            <a:pPr>
              <a:defRPr/>
            </a:pPr>
            <a:fld id="{761BA080-DE63-0B43-97FA-1A4E4EC3ED21}" type="slidenum">
              <a:rPr lang="en-US" smtClean="0">
                <a:solidFill>
                  <a:prstClr val="black"/>
                </a:solidFill>
              </a:rPr>
              <a:pPr>
                <a:defRPr/>
              </a:pPr>
              <a:t>23</a:t>
            </a:fld>
            <a:endParaRPr lang="en-US">
              <a:solidFill>
                <a:prstClr val="black"/>
              </a:solidFill>
            </a:endParaRPr>
          </a:p>
        </p:txBody>
      </p:sp>
    </p:spTree>
    <p:extLst>
      <p:ext uri="{BB962C8B-B14F-4D97-AF65-F5344CB8AC3E}">
        <p14:creationId xmlns:p14="http://schemas.microsoft.com/office/powerpoint/2010/main" val="2520900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532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ea typeface="MS PGothic" charset="0"/>
              </a:rPr>
              <a:t>This</a:t>
            </a:r>
            <a:r>
              <a:rPr lang="en-US" baseline="0" dirty="0">
                <a:latin typeface="Calibri" charset="0"/>
                <a:ea typeface="MS PGothic" charset="0"/>
              </a:rPr>
              <a:t> slide is one of two that walks students through the processes that must occur for an action potential.</a:t>
            </a:r>
          </a:p>
          <a:p>
            <a:pPr eaLnBrk="1" hangingPunct="1">
              <a:spcBef>
                <a:spcPct val="0"/>
              </a:spcBef>
            </a:pPr>
            <a:endParaRPr lang="en-US" baseline="0" dirty="0">
              <a:latin typeface="Calibri" charset="0"/>
              <a:ea typeface="MS PGothic" charset="0"/>
            </a:endParaRPr>
          </a:p>
          <a:p>
            <a:pPr eaLnBrk="1" hangingPunct="1">
              <a:spcBef>
                <a:spcPct val="0"/>
              </a:spcBef>
            </a:pPr>
            <a:r>
              <a:rPr lang="en-US" baseline="0" dirty="0">
                <a:latin typeface="Calibri" charset="0"/>
                <a:ea typeface="MS PGothic" charset="0"/>
              </a:rPr>
              <a:t>The instructor should walk the student through the process using the picture of the changing membrane potential.</a:t>
            </a:r>
          </a:p>
          <a:p>
            <a:pPr eaLnBrk="1" hangingPunct="1">
              <a:spcBef>
                <a:spcPct val="0"/>
              </a:spcBef>
            </a:pPr>
            <a:endParaRPr lang="en-US" dirty="0">
              <a:latin typeface="Calibri" charset="0"/>
              <a:ea typeface="MS PGothic" charset="0"/>
            </a:endParaRPr>
          </a:p>
          <a:p>
            <a:pPr eaLnBrk="1" hangingPunct="1">
              <a:spcBef>
                <a:spcPct val="0"/>
              </a:spcBef>
            </a:pPr>
            <a:r>
              <a:rPr lang="en-US" b="1" dirty="0">
                <a:latin typeface="Calibri" charset="0"/>
                <a:ea typeface="MS PGothic" charset="0"/>
              </a:rPr>
              <a:t>(Click):</a:t>
            </a:r>
            <a:r>
              <a:rPr lang="en-US" b="1" baseline="0" dirty="0">
                <a:latin typeface="Calibri" charset="0"/>
                <a:ea typeface="MS PGothic" charset="0"/>
              </a:rPr>
              <a:t>  Change in neuron potential during action potential </a:t>
            </a:r>
            <a:r>
              <a:rPr lang="en-US" b="0" baseline="0" dirty="0">
                <a:latin typeface="Calibri" charset="0"/>
                <a:ea typeface="MS PGothic" charset="0"/>
              </a:rPr>
              <a:t>– Describe how the action potential is dependent upon the exchange of the ions previously discussed (Na+ and K+) that lie on either side of the membrane.</a:t>
            </a:r>
          </a:p>
          <a:p>
            <a:pPr eaLnBrk="1" hangingPunct="1">
              <a:spcBef>
                <a:spcPct val="0"/>
              </a:spcBef>
            </a:pPr>
            <a:r>
              <a:rPr lang="en-US" b="1" baseline="0" dirty="0">
                <a:latin typeface="Calibri" charset="0"/>
                <a:ea typeface="MS PGothic" charset="0"/>
              </a:rPr>
              <a:t>(Click):  Na+ channels open </a:t>
            </a:r>
            <a:r>
              <a:rPr lang="en-US" b="0" baseline="0" dirty="0">
                <a:latin typeface="Calibri" charset="0"/>
                <a:ea typeface="MS PGothic" charset="0"/>
              </a:rPr>
              <a:t>– Explain that when the cell reaches the threshold of excitation that sodium channels pop open.</a:t>
            </a:r>
          </a:p>
          <a:p>
            <a:pPr eaLnBrk="1" hangingPunct="1">
              <a:spcBef>
                <a:spcPct val="0"/>
              </a:spcBef>
            </a:pPr>
            <a:r>
              <a:rPr lang="en-US" b="1" baseline="0" dirty="0">
                <a:latin typeface="Calibri" charset="0"/>
                <a:ea typeface="MS PGothic" charset="0"/>
              </a:rPr>
              <a:t>(Click):  Both diffusion and electrostatic pressure pushes Na+ into the cell </a:t>
            </a:r>
            <a:r>
              <a:rPr lang="en-US" b="0" baseline="0" dirty="0">
                <a:latin typeface="Calibri" charset="0"/>
                <a:ea typeface="MS PGothic" charset="0"/>
              </a:rPr>
              <a:t>- Explain that when sodium channels open, that sodium is under both diffusion and electrostatic pressure to rush across the membrane and into the cell.  Therefore, sodium moves very quickly across the membrane through the ion channels.</a:t>
            </a:r>
          </a:p>
          <a:p>
            <a:pPr eaLnBrk="1" hangingPunct="1">
              <a:spcBef>
                <a:spcPct val="0"/>
              </a:spcBef>
            </a:pPr>
            <a:r>
              <a:rPr lang="en-US" b="1" baseline="0" dirty="0">
                <a:latin typeface="Calibri" charset="0"/>
                <a:ea typeface="MS PGothic" charset="0"/>
              </a:rPr>
              <a:t>(Click):  As Na+ is rushing in, K+ channels open </a:t>
            </a:r>
            <a:r>
              <a:rPr lang="en-US" b="0" baseline="0" dirty="0">
                <a:latin typeface="Calibri" charset="0"/>
                <a:ea typeface="MS PGothic" charset="0"/>
              </a:rPr>
              <a:t>– Explain that as the charge on the inside of the cell is increasing due to the influx of Na+, that K+ channels will open to begin to let K+ back out of the cell.</a:t>
            </a:r>
          </a:p>
          <a:p>
            <a:pPr eaLnBrk="1" hangingPunct="1">
              <a:spcBef>
                <a:spcPct val="0"/>
              </a:spcBef>
            </a:pPr>
            <a:endParaRPr lang="en-US" b="0" dirty="0">
              <a:latin typeface="Calibri" charset="0"/>
              <a:ea typeface="MS PGothic" charset="0"/>
            </a:endParaRPr>
          </a:p>
          <a:p>
            <a:pPr marL="0" marR="0" indent="0" algn="l" defTabSz="457200" rtl="0" eaLnBrk="1" fontAlgn="base" latinLnBrk="0" hangingPunct="1">
              <a:lnSpc>
                <a:spcPct val="100000"/>
              </a:lnSpc>
              <a:spcBef>
                <a:spcPct val="0"/>
              </a:spcBef>
              <a:spcAft>
                <a:spcPct val="0"/>
              </a:spcAft>
              <a:buClrTx/>
              <a:buSzTx/>
              <a:buFontTx/>
              <a:buNone/>
              <a:tabLst/>
              <a:defRPr/>
            </a:pPr>
            <a:r>
              <a:rPr lang="en-US" dirty="0">
                <a:latin typeface="Calibri" charset="0"/>
                <a:ea typeface="MS PGothic" charset="0"/>
              </a:rPr>
              <a:t>See Instructors Manual</a:t>
            </a:r>
            <a:r>
              <a:rPr lang="en-US" baseline="0" dirty="0">
                <a:latin typeface="Calibri" charset="0"/>
                <a:ea typeface="MS PGothic" charset="0"/>
              </a:rPr>
              <a:t> for an activity associated with</a:t>
            </a:r>
            <a:r>
              <a:rPr lang="en-US" b="0" baseline="0" dirty="0">
                <a:latin typeface="Calibri" charset="0"/>
                <a:ea typeface="MS PGothic" charset="0"/>
              </a:rPr>
              <a:t> action potentials.</a:t>
            </a:r>
            <a:endParaRPr lang="en-US" dirty="0">
              <a:latin typeface="Calibri" charset="0"/>
              <a:ea typeface="MS PGothic" charset="0"/>
            </a:endParaRPr>
          </a:p>
        </p:txBody>
      </p:sp>
      <p:sp>
        <p:nvSpPr>
          <p:cNvPr id="532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0CBBAAB0-1352-874C-8986-665D58F81DD3}" type="slidenum">
              <a:rPr lang="en-US" sz="1200">
                <a:solidFill>
                  <a:prstClr val="black"/>
                </a:solidFill>
                <a:latin typeface="Calibri" charset="0"/>
              </a:rPr>
              <a:pPr/>
              <a:t>24</a:t>
            </a:fld>
            <a:endParaRPr lang="en-US" sz="1200">
              <a:solidFill>
                <a:prstClr val="black"/>
              </a:solidFill>
              <a:latin typeface="Calibri" charset="0"/>
            </a:endParaRPr>
          </a:p>
        </p:txBody>
      </p:sp>
    </p:spTree>
    <p:extLst>
      <p:ext uri="{BB962C8B-B14F-4D97-AF65-F5344CB8AC3E}">
        <p14:creationId xmlns:p14="http://schemas.microsoft.com/office/powerpoint/2010/main" val="2832998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b="0" baseline="0" dirty="0">
                <a:latin typeface="Calibri" charset="0"/>
                <a:ea typeface="MS PGothic" charset="0"/>
              </a:rPr>
              <a:t>This slide continues the step-by-step description of the action potential</a:t>
            </a:r>
          </a:p>
          <a:p>
            <a:pPr eaLnBrk="1" hangingPunct="1">
              <a:spcBef>
                <a:spcPct val="0"/>
              </a:spcBef>
            </a:pPr>
            <a:endParaRPr lang="en-US" b="1" baseline="0" dirty="0">
              <a:latin typeface="Calibri" charset="0"/>
              <a:ea typeface="MS PGothic" charset="0"/>
            </a:endParaRPr>
          </a:p>
          <a:p>
            <a:pPr eaLnBrk="1" hangingPunct="1">
              <a:spcBef>
                <a:spcPct val="0"/>
              </a:spcBef>
            </a:pPr>
            <a:r>
              <a:rPr lang="en-US" b="1" baseline="0" dirty="0">
                <a:latin typeface="Calibri" charset="0"/>
                <a:ea typeface="MS PGothic" charset="0"/>
              </a:rPr>
              <a:t>(Click):  </a:t>
            </a:r>
            <a:r>
              <a:rPr lang="en-US" b="0" baseline="0" dirty="0">
                <a:latin typeface="Calibri" charset="0"/>
                <a:ea typeface="MS PGothic" charset="0"/>
              </a:rPr>
              <a:t>At the peak of the action potential Na+ channels close – Indicate that when the cell reaches its highest charge, the sodium channels will close.</a:t>
            </a:r>
          </a:p>
          <a:p>
            <a:pPr eaLnBrk="1" hangingPunct="1">
              <a:spcBef>
                <a:spcPct val="0"/>
              </a:spcBef>
            </a:pPr>
            <a:r>
              <a:rPr lang="en-US" b="1" baseline="0" dirty="0">
                <a:latin typeface="Calibri" charset="0"/>
                <a:ea typeface="MS PGothic" charset="0"/>
              </a:rPr>
              <a:t>(Click):  </a:t>
            </a:r>
            <a:r>
              <a:rPr lang="en-US" b="0" baseline="0" dirty="0">
                <a:latin typeface="Calibri" charset="0"/>
                <a:ea typeface="MS PGothic" charset="0"/>
              </a:rPr>
              <a:t>Diffusion and electrostatic pressure force K+ out – Explain that when the cell has become more positively charged on the inside of the cell that K+ will be under both diffusion and electrostatic pressure to now leave the cell.</a:t>
            </a:r>
          </a:p>
          <a:p>
            <a:pPr eaLnBrk="1" hangingPunct="1">
              <a:spcBef>
                <a:spcPct val="0"/>
              </a:spcBef>
            </a:pPr>
            <a:r>
              <a:rPr lang="en-US" b="1" baseline="0" dirty="0">
                <a:latin typeface="Calibri" charset="0"/>
                <a:ea typeface="MS PGothic" charset="0"/>
              </a:rPr>
              <a:t>(Click):  </a:t>
            </a:r>
            <a:r>
              <a:rPr lang="en-US" b="0" baseline="0" dirty="0">
                <a:latin typeface="Calibri" charset="0"/>
                <a:ea typeface="MS PGothic" charset="0"/>
              </a:rPr>
              <a:t>Cell undergoes a brief hyperpolarization – Explain that as K+ leaves the cell, the charge on the inside of the cell begins to move more negatively.  The cell will actually move past its normal resting membrane potential for a brief period.</a:t>
            </a:r>
          </a:p>
          <a:p>
            <a:endParaRPr lang="en-US" dirty="0"/>
          </a:p>
        </p:txBody>
      </p:sp>
      <p:sp>
        <p:nvSpPr>
          <p:cNvPr id="4" name="Slide Number Placeholder 3"/>
          <p:cNvSpPr>
            <a:spLocks noGrp="1"/>
          </p:cNvSpPr>
          <p:nvPr>
            <p:ph type="sldNum" sz="quarter" idx="10"/>
          </p:nvPr>
        </p:nvSpPr>
        <p:spPr/>
        <p:txBody>
          <a:bodyPr/>
          <a:lstStyle/>
          <a:p>
            <a:pPr>
              <a:defRPr/>
            </a:pPr>
            <a:fld id="{761BA080-DE63-0B43-97FA-1A4E4EC3ED21}" type="slidenum">
              <a:rPr lang="en-US" smtClean="0">
                <a:solidFill>
                  <a:prstClr val="black"/>
                </a:solidFill>
              </a:rPr>
              <a:pPr>
                <a:defRPr/>
              </a:pPr>
              <a:t>25</a:t>
            </a:fld>
            <a:endParaRPr lang="en-US">
              <a:solidFill>
                <a:prstClr val="black"/>
              </a:solidFill>
            </a:endParaRPr>
          </a:p>
        </p:txBody>
      </p:sp>
    </p:spTree>
    <p:extLst>
      <p:ext uri="{BB962C8B-B14F-4D97-AF65-F5344CB8AC3E}">
        <p14:creationId xmlns:p14="http://schemas.microsoft.com/office/powerpoint/2010/main" val="2297675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contains a link to a video animation of the neural impulse.</a:t>
            </a:r>
          </a:p>
          <a:p>
            <a:endParaRPr lang="en-US" dirty="0"/>
          </a:p>
          <a:p>
            <a:r>
              <a:rPr lang="en-US" dirty="0"/>
              <a:t>https://</a:t>
            </a:r>
            <a:r>
              <a:rPr lang="en-US" dirty="0" err="1"/>
              <a:t>www.youtube.com</a:t>
            </a:r>
            <a:r>
              <a:rPr lang="en-US" dirty="0"/>
              <a:t>/</a:t>
            </a:r>
            <a:r>
              <a:rPr lang="en-US" dirty="0" err="1"/>
              <a:t>watch?v</a:t>
            </a:r>
            <a:r>
              <a:rPr lang="en-US" dirty="0"/>
              <a:t>=fHRC8SlLcH0</a:t>
            </a:r>
          </a:p>
        </p:txBody>
      </p:sp>
      <p:sp>
        <p:nvSpPr>
          <p:cNvPr id="4" name="Slide Number Placeholder 3"/>
          <p:cNvSpPr>
            <a:spLocks noGrp="1"/>
          </p:cNvSpPr>
          <p:nvPr>
            <p:ph type="sldNum" sz="quarter" idx="10"/>
          </p:nvPr>
        </p:nvSpPr>
        <p:spPr/>
        <p:txBody>
          <a:bodyPr/>
          <a:lstStyle/>
          <a:p>
            <a:pPr>
              <a:defRPr/>
            </a:pPr>
            <a:fld id="{761BA080-DE63-0B43-97FA-1A4E4EC3ED21}" type="slidenum">
              <a:rPr lang="en-US" smtClean="0">
                <a:solidFill>
                  <a:prstClr val="black"/>
                </a:solidFill>
              </a:rPr>
              <a:pPr>
                <a:defRPr/>
              </a:pPr>
              <a:t>26</a:t>
            </a:fld>
            <a:endParaRPr lang="en-US">
              <a:solidFill>
                <a:prstClr val="black"/>
              </a:solidFill>
            </a:endParaRPr>
          </a:p>
        </p:txBody>
      </p:sp>
    </p:spTree>
    <p:extLst>
      <p:ext uri="{BB962C8B-B14F-4D97-AF65-F5344CB8AC3E}">
        <p14:creationId xmlns:p14="http://schemas.microsoft.com/office/powerpoint/2010/main" val="50850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552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0" dirty="0">
                <a:latin typeface="Calibri" charset="0"/>
                <a:ea typeface="MS PGothic" charset="0"/>
              </a:rPr>
              <a:t>This</a:t>
            </a:r>
            <a:r>
              <a:rPr lang="en-US" b="0" baseline="0" dirty="0">
                <a:latin typeface="Calibri" charset="0"/>
                <a:ea typeface="MS PGothic" charset="0"/>
              </a:rPr>
              <a:t> slide introduces the idea that myelin speeds up action potentials.</a:t>
            </a:r>
          </a:p>
          <a:p>
            <a:pPr eaLnBrk="1" hangingPunct="1">
              <a:spcBef>
                <a:spcPct val="0"/>
              </a:spcBef>
            </a:pPr>
            <a:endParaRPr lang="en-US" b="1" baseline="0" dirty="0">
              <a:latin typeface="Calibri" charset="0"/>
              <a:ea typeface="MS PGothic" charset="0"/>
            </a:endParaRPr>
          </a:p>
          <a:p>
            <a:pPr eaLnBrk="1" hangingPunct="1">
              <a:spcBef>
                <a:spcPct val="0"/>
              </a:spcBef>
            </a:pPr>
            <a:r>
              <a:rPr lang="en-US" b="1" dirty="0">
                <a:latin typeface="Calibri" charset="0"/>
                <a:ea typeface="MS PGothic" charset="0"/>
              </a:rPr>
              <a:t>(Click):</a:t>
            </a:r>
            <a:r>
              <a:rPr lang="en-US" b="1" baseline="0" dirty="0">
                <a:latin typeface="Calibri" charset="0"/>
                <a:ea typeface="MS PGothic" charset="0"/>
              </a:rPr>
              <a:t> Myelin speeds the process </a:t>
            </a:r>
            <a:r>
              <a:rPr lang="en-US" b="0" baseline="0" dirty="0">
                <a:latin typeface="Calibri" charset="0"/>
                <a:ea typeface="MS PGothic" charset="0"/>
              </a:rPr>
              <a:t>– Describe how myelin covers much of the axon, which saves time because the action potential doesn’t need to occur at every little segment of the neuron.</a:t>
            </a:r>
          </a:p>
          <a:p>
            <a:pPr eaLnBrk="1" hangingPunct="1">
              <a:spcBef>
                <a:spcPct val="0"/>
              </a:spcBef>
            </a:pPr>
            <a:r>
              <a:rPr lang="en-US" b="1" baseline="0" dirty="0">
                <a:latin typeface="Calibri" charset="0"/>
                <a:ea typeface="MS PGothic" charset="0"/>
              </a:rPr>
              <a:t>(Click):  Action potentials occur at each Node of Ranvier </a:t>
            </a:r>
            <a:r>
              <a:rPr lang="en-US" b="0" baseline="0" dirty="0">
                <a:latin typeface="Calibri" charset="0"/>
                <a:ea typeface="MS PGothic" charset="0"/>
              </a:rPr>
              <a:t>– Point out that action potentials only need to occur at each segment of the axon that is bare.  These spaces are called Nodes of Ranvier.</a:t>
            </a:r>
          </a:p>
          <a:p>
            <a:pPr eaLnBrk="1" hangingPunct="1">
              <a:spcBef>
                <a:spcPct val="0"/>
              </a:spcBef>
            </a:pPr>
            <a:r>
              <a:rPr lang="en-US" b="1" baseline="0" dirty="0">
                <a:latin typeface="Calibri" charset="0"/>
                <a:ea typeface="MS PGothic" charset="0"/>
              </a:rPr>
              <a:t>(Click):  </a:t>
            </a:r>
            <a:r>
              <a:rPr lang="en-US" b="1" baseline="0" dirty="0" err="1">
                <a:latin typeface="Calibri" charset="0"/>
                <a:ea typeface="MS PGothic" charset="0"/>
              </a:rPr>
              <a:t>Saltatory</a:t>
            </a:r>
            <a:r>
              <a:rPr lang="en-US" b="1" baseline="0" dirty="0">
                <a:latin typeface="Calibri" charset="0"/>
                <a:ea typeface="MS PGothic" charset="0"/>
              </a:rPr>
              <a:t> Conduction </a:t>
            </a:r>
            <a:r>
              <a:rPr lang="en-US" b="0" baseline="0" dirty="0">
                <a:latin typeface="Calibri" charset="0"/>
                <a:ea typeface="MS PGothic" charset="0"/>
              </a:rPr>
              <a:t>– When the action potential skips from Node of Ranvier to the next Node of Ranvier, it is called </a:t>
            </a:r>
            <a:r>
              <a:rPr lang="en-US" b="0" baseline="0" dirty="0" err="1">
                <a:latin typeface="Calibri" charset="0"/>
                <a:ea typeface="MS PGothic" charset="0"/>
              </a:rPr>
              <a:t>saltatory</a:t>
            </a:r>
            <a:r>
              <a:rPr lang="en-US" b="0" baseline="0" dirty="0">
                <a:latin typeface="Calibri" charset="0"/>
                <a:ea typeface="MS PGothic" charset="0"/>
              </a:rPr>
              <a:t> conduction.</a:t>
            </a:r>
            <a:endParaRPr lang="en-US" b="0" dirty="0">
              <a:latin typeface="Calibri" charset="0"/>
              <a:ea typeface="MS PGothic" charset="0"/>
            </a:endParaRPr>
          </a:p>
          <a:p>
            <a:pPr eaLnBrk="1" hangingPunct="1">
              <a:spcBef>
                <a:spcPct val="0"/>
              </a:spcBef>
              <a:buFontTx/>
              <a:buChar char="•"/>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r>
              <a:rPr lang="en-US" dirty="0" smtClean="0">
                <a:latin typeface="Calibri" charset="0"/>
                <a:ea typeface="MS PGothic" charset="0"/>
              </a:rPr>
              <a:t>See</a:t>
            </a:r>
            <a:r>
              <a:rPr lang="en-US" baseline="0" dirty="0" smtClean="0">
                <a:latin typeface="Calibri" charset="0"/>
                <a:ea typeface="MS PGothic" charset="0"/>
              </a:rPr>
              <a:t> </a:t>
            </a:r>
            <a:r>
              <a:rPr lang="en-US" baseline="0" dirty="0">
                <a:latin typeface="Calibri" charset="0"/>
                <a:ea typeface="MS PGothic" charset="0"/>
              </a:rPr>
              <a:t>Instructor Manual for activity associated with myelinated axons</a:t>
            </a:r>
            <a:r>
              <a:rPr lang="en-US" baseline="0" dirty="0" smtClean="0">
                <a:latin typeface="Calibri" charset="0"/>
                <a:ea typeface="MS PGothic" charset="0"/>
              </a:rPr>
              <a:t>. </a:t>
            </a:r>
          </a:p>
          <a:p>
            <a:pPr eaLnBrk="1" hangingPunct="1">
              <a:spcBef>
                <a:spcPct val="0"/>
              </a:spcBef>
            </a:pPr>
            <a:endParaRPr lang="en-US" baseline="0" dirty="0" smtClean="0">
              <a:latin typeface="Calibri" charset="0"/>
              <a:ea typeface="MS PGothic" charset="0"/>
            </a:endParaRPr>
          </a:p>
          <a:p>
            <a:pPr eaLnBrk="1" hangingPunct="1">
              <a:spcBef>
                <a:spcPct val="0"/>
              </a:spcBef>
            </a:pPr>
            <a:endParaRPr lang="en-US" dirty="0">
              <a:latin typeface="Calibri" charset="0"/>
              <a:ea typeface="MS PGothic" charset="0"/>
            </a:endParaRPr>
          </a:p>
        </p:txBody>
      </p:sp>
      <p:sp>
        <p:nvSpPr>
          <p:cNvPr id="552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57BEAEAF-1255-044E-9099-533397EF29A5}" type="slidenum">
              <a:rPr lang="en-US" sz="1200">
                <a:solidFill>
                  <a:prstClr val="black"/>
                </a:solidFill>
                <a:latin typeface="Calibri" charset="0"/>
              </a:rPr>
              <a:pPr/>
              <a:t>27</a:t>
            </a:fld>
            <a:endParaRPr lang="en-US" sz="1200">
              <a:solidFill>
                <a:prstClr val="black"/>
              </a:solidFill>
              <a:latin typeface="Calibri" charset="0"/>
            </a:endParaRPr>
          </a:p>
        </p:txBody>
      </p:sp>
    </p:spTree>
    <p:extLst>
      <p:ext uri="{BB962C8B-B14F-4D97-AF65-F5344CB8AC3E}">
        <p14:creationId xmlns:p14="http://schemas.microsoft.com/office/powerpoint/2010/main" val="1659373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slide is to introduce</a:t>
            </a:r>
            <a:r>
              <a:rPr lang="en-US" baseline="0" dirty="0"/>
              <a:t> the Colossal Neurons Activity.</a:t>
            </a:r>
          </a:p>
          <a:p>
            <a:endParaRPr lang="en-US" baseline="0" dirty="0"/>
          </a:p>
          <a:p>
            <a:pPr lvl="1"/>
            <a:r>
              <a:rPr lang="en-US" sz="1200" kern="1200" dirty="0">
                <a:solidFill>
                  <a:schemeClr val="tx1"/>
                </a:solidFill>
                <a:effectLst/>
                <a:latin typeface="+mn-lt"/>
                <a:ea typeface="MS PGothic" panose="020B0600070205080204" pitchFamily="34" charset="-128"/>
                <a:cs typeface="MS PGothic" charset="0"/>
              </a:rPr>
              <a:t>Time: 20 minutes.</a:t>
            </a:r>
          </a:p>
          <a:p>
            <a:pPr lvl="1"/>
            <a:r>
              <a:rPr lang="en-US" sz="1200" kern="1200" dirty="0">
                <a:solidFill>
                  <a:schemeClr val="tx1"/>
                </a:solidFill>
                <a:effectLst/>
                <a:latin typeface="+mn-lt"/>
                <a:ea typeface="MS PGothic" panose="020B0600070205080204" pitchFamily="34" charset="-128"/>
                <a:cs typeface="MS PGothic" charset="0"/>
              </a:rPr>
              <a:t>Source:   Holloway, S. R. (2013). Three colossal neurons: A new approach to an old classroom demonstration. </a:t>
            </a:r>
            <a:r>
              <a:rPr lang="en-US" sz="1200" i="1" kern="1200" dirty="0">
                <a:solidFill>
                  <a:schemeClr val="tx1"/>
                </a:solidFill>
                <a:effectLst/>
                <a:latin typeface="+mn-lt"/>
                <a:ea typeface="MS PGothic" panose="020B0600070205080204" pitchFamily="34" charset="-128"/>
                <a:cs typeface="MS PGothic" charset="0"/>
              </a:rPr>
              <a:t>Journal of Undergraduate Neuroscience Education, 12</a:t>
            </a:r>
            <a:r>
              <a:rPr lang="en-US" sz="1200" kern="1200" dirty="0">
                <a:solidFill>
                  <a:schemeClr val="tx1"/>
                </a:solidFill>
                <a:effectLst/>
                <a:latin typeface="+mn-lt"/>
                <a:ea typeface="MS PGothic" panose="020B0600070205080204" pitchFamily="34" charset="-128"/>
                <a:cs typeface="MS PGothic" charset="0"/>
              </a:rPr>
              <a:t>(1), A1–A3. Retrieved from http://www.ncbi.nlm.nih.gov/pmc/articles/PMC3852864/</a:t>
            </a:r>
          </a:p>
          <a:p>
            <a:pPr lvl="1"/>
            <a:r>
              <a:rPr lang="en-US" sz="1200" kern="1200" dirty="0">
                <a:solidFill>
                  <a:schemeClr val="tx1"/>
                </a:solidFill>
                <a:effectLst/>
                <a:latin typeface="+mn-lt"/>
                <a:ea typeface="MS PGothic" panose="020B0600070205080204" pitchFamily="34" charset="-128"/>
                <a:cs typeface="MS PGothic" charset="0"/>
              </a:rPr>
              <a:t>Materials:</a:t>
            </a:r>
          </a:p>
          <a:p>
            <a:pPr lvl="0"/>
            <a:r>
              <a:rPr lang="en-US" sz="1200" kern="1200" dirty="0">
                <a:solidFill>
                  <a:schemeClr val="tx1"/>
                </a:solidFill>
                <a:effectLst/>
                <a:latin typeface="+mn-lt"/>
                <a:ea typeface="MS PGothic" panose="020B0600070205080204" pitchFamily="34" charset="-128"/>
                <a:cs typeface="MS PGothic" charset="0"/>
              </a:rPr>
              <a:t>A very large space</a:t>
            </a:r>
            <a:endParaRPr lang="en-US" dirty="0">
              <a:effectLst/>
            </a:endParaRPr>
          </a:p>
          <a:p>
            <a:pPr lvl="0"/>
            <a:r>
              <a:rPr lang="en-US" sz="1200" kern="1200" dirty="0">
                <a:solidFill>
                  <a:schemeClr val="tx1"/>
                </a:solidFill>
                <a:effectLst/>
                <a:latin typeface="+mn-lt"/>
                <a:ea typeface="MS PGothic" panose="020B0600070205080204" pitchFamily="34" charset="-128"/>
                <a:cs typeface="MS PGothic" charset="0"/>
              </a:rPr>
              <a:t>Masking tape (or painter’s tape if using a tile floor)</a:t>
            </a:r>
            <a:endParaRPr lang="en-US" dirty="0">
              <a:effectLst/>
            </a:endParaRPr>
          </a:p>
          <a:p>
            <a:pPr lvl="0"/>
            <a:r>
              <a:rPr lang="en-US" sz="1200" kern="1200" dirty="0">
                <a:solidFill>
                  <a:schemeClr val="tx1"/>
                </a:solidFill>
                <a:effectLst/>
                <a:latin typeface="+mn-lt"/>
                <a:ea typeface="MS PGothic" panose="020B0600070205080204" pitchFamily="34" charset="-128"/>
                <a:cs typeface="MS PGothic" charset="0"/>
              </a:rPr>
              <a:t>Styrofoam chips</a:t>
            </a:r>
            <a:endParaRPr lang="en-US" dirty="0">
              <a:effectLst/>
            </a:endParaRPr>
          </a:p>
          <a:p>
            <a:pPr lvl="0"/>
            <a:r>
              <a:rPr lang="en-US" sz="1200" kern="1200" dirty="0">
                <a:solidFill>
                  <a:schemeClr val="tx1"/>
                </a:solidFill>
                <a:effectLst/>
                <a:latin typeface="+mn-lt"/>
                <a:ea typeface="MS PGothic" panose="020B0600070205080204" pitchFamily="34" charset="-128"/>
                <a:cs typeface="MS PGothic" charset="0"/>
              </a:rPr>
              <a:t>Three to twelve lunch-size paper bags</a:t>
            </a:r>
            <a:endParaRPr lang="en-US" dirty="0">
              <a:effectLst/>
            </a:endParaRPr>
          </a:p>
          <a:p>
            <a:pPr lvl="0"/>
            <a:r>
              <a:rPr lang="en-US" sz="1200" kern="1200" dirty="0">
                <a:solidFill>
                  <a:schemeClr val="tx1"/>
                </a:solidFill>
                <a:effectLst/>
                <a:latin typeface="+mn-lt"/>
                <a:ea typeface="MS PGothic" panose="020B0600070205080204" pitchFamily="34" charset="-128"/>
                <a:cs typeface="MS PGothic" charset="0"/>
              </a:rPr>
              <a:t>Several large plastic cups</a:t>
            </a:r>
            <a:endParaRPr lang="en-US" dirty="0">
              <a:effectLst/>
            </a:endParaRPr>
          </a:p>
          <a:p>
            <a:pPr lvl="0"/>
            <a:r>
              <a:rPr lang="en-US" sz="1200" kern="1200" dirty="0">
                <a:solidFill>
                  <a:schemeClr val="tx1"/>
                </a:solidFill>
                <a:effectLst/>
                <a:latin typeface="+mn-lt"/>
                <a:ea typeface="MS PGothic" panose="020B0600070205080204" pitchFamily="34" charset="-128"/>
                <a:cs typeface="MS PGothic" charset="0"/>
              </a:rPr>
              <a:t>Sodium/potassium placards</a:t>
            </a:r>
            <a:endParaRPr lang="en-US" dirty="0">
              <a:effectLst/>
            </a:endParaRPr>
          </a:p>
          <a:p>
            <a:pPr lvl="0"/>
            <a:r>
              <a:rPr lang="en-US" sz="1200" kern="1200" dirty="0">
                <a:solidFill>
                  <a:schemeClr val="tx1"/>
                </a:solidFill>
                <a:effectLst/>
                <a:latin typeface="+mn-lt"/>
                <a:ea typeface="MS PGothic" panose="020B0600070205080204" pitchFamily="34" charset="-128"/>
                <a:cs typeface="MS PGothic" charset="0"/>
              </a:rPr>
              <a:t>Paper identification signs</a:t>
            </a:r>
            <a:endParaRPr lang="en-US" dirty="0">
              <a:effectLst/>
            </a:endParaRPr>
          </a:p>
          <a:p>
            <a:pPr lvl="0"/>
            <a:r>
              <a:rPr lang="en-US" sz="1200" kern="1200" dirty="0">
                <a:solidFill>
                  <a:schemeClr val="tx1"/>
                </a:solidFill>
                <a:effectLst/>
                <a:latin typeface="+mn-lt"/>
                <a:ea typeface="MS PGothic" panose="020B0600070205080204" pitchFamily="34" charset="-128"/>
                <a:cs typeface="MS PGothic" charset="0"/>
              </a:rPr>
              <a:t>Directions:</a:t>
            </a:r>
            <a:endParaRPr lang="en-US" dirty="0">
              <a:effectLst/>
            </a:endParaRPr>
          </a:p>
          <a:p>
            <a:pPr lvl="2"/>
            <a:r>
              <a:rPr lang="en-US" sz="1200" kern="1200" dirty="0">
                <a:solidFill>
                  <a:schemeClr val="tx1"/>
                </a:solidFill>
                <a:effectLst/>
                <a:latin typeface="+mn-lt"/>
                <a:ea typeface="MS PGothic" panose="020B0600070205080204" pitchFamily="34" charset="-128"/>
                <a:cs typeface="MS PGothic" charset="0"/>
              </a:rPr>
              <a:t>Student assignments (students per neuron):</a:t>
            </a:r>
          </a:p>
          <a:p>
            <a:pPr lvl="3"/>
            <a:r>
              <a:rPr lang="en-US" sz="1200" kern="1200" dirty="0">
                <a:solidFill>
                  <a:schemeClr val="tx1"/>
                </a:solidFill>
                <a:effectLst/>
                <a:latin typeface="+mn-lt"/>
                <a:ea typeface="MS PGothic" panose="020B0600070205080204" pitchFamily="34" charset="-128"/>
                <a:cs typeface="MS PGothic" charset="0"/>
              </a:rPr>
              <a:t>Sense Organ (1)</a:t>
            </a:r>
          </a:p>
          <a:p>
            <a:pPr lvl="3"/>
            <a:r>
              <a:rPr lang="en-US" sz="1200" kern="1200" dirty="0">
                <a:solidFill>
                  <a:schemeClr val="tx1"/>
                </a:solidFill>
                <a:effectLst/>
                <a:latin typeface="+mn-lt"/>
                <a:ea typeface="MS PGothic" panose="020B0600070205080204" pitchFamily="34" charset="-128"/>
                <a:cs typeface="MS PGothic" charset="0"/>
              </a:rPr>
              <a:t>Receiving Dendrite (who holds a cup in his or her hands denoting the receptor sites) (1 - inter and motor neurons only)</a:t>
            </a:r>
          </a:p>
          <a:p>
            <a:pPr lvl="3"/>
            <a:r>
              <a:rPr lang="en-US" sz="1200" kern="1200" dirty="0">
                <a:solidFill>
                  <a:schemeClr val="tx1"/>
                </a:solidFill>
                <a:effectLst/>
                <a:latin typeface="+mn-lt"/>
                <a:ea typeface="MS PGothic" panose="020B0600070205080204" pitchFamily="34" charset="-128"/>
                <a:cs typeface="MS PGothic" charset="0"/>
              </a:rPr>
              <a:t>Sodium (who carries placards and stands outside the neuron) (1 or more)</a:t>
            </a:r>
          </a:p>
          <a:p>
            <a:pPr lvl="3"/>
            <a:r>
              <a:rPr lang="en-US" sz="1200" kern="1200" dirty="0">
                <a:solidFill>
                  <a:schemeClr val="tx1"/>
                </a:solidFill>
                <a:effectLst/>
                <a:latin typeface="+mn-lt"/>
                <a:ea typeface="MS PGothic" panose="020B0600070205080204" pitchFamily="34" charset="-128"/>
                <a:cs typeface="MS PGothic" charset="0"/>
              </a:rPr>
              <a:t>Potassium (who carries placards and stands inside the neuron) (1 or more)</a:t>
            </a:r>
          </a:p>
          <a:p>
            <a:pPr lvl="3"/>
            <a:r>
              <a:rPr lang="en-US" sz="1200" kern="1200" dirty="0">
                <a:solidFill>
                  <a:schemeClr val="tx1"/>
                </a:solidFill>
                <a:effectLst/>
                <a:latin typeface="+mn-lt"/>
                <a:ea typeface="MS PGothic" panose="020B0600070205080204" pitchFamily="34" charset="-128"/>
                <a:cs typeface="MS PGothic" charset="0"/>
              </a:rPr>
              <a:t>(Optional) Sodium/Potassium Pump (who taps the sodium and potassium ions to make them return) (1)</a:t>
            </a:r>
          </a:p>
          <a:p>
            <a:pPr lvl="3"/>
            <a:r>
              <a:rPr lang="en-US" sz="1200" kern="1200" dirty="0">
                <a:solidFill>
                  <a:schemeClr val="tx1"/>
                </a:solidFill>
                <a:effectLst/>
                <a:latin typeface="+mn-lt"/>
                <a:ea typeface="MS PGothic" panose="020B0600070205080204" pitchFamily="34" charset="-128"/>
                <a:cs typeface="MS PGothic" charset="0"/>
              </a:rPr>
              <a:t>Action Potential (who runs down the axon and taps the terminal button) (1) OR </a:t>
            </a:r>
          </a:p>
          <a:p>
            <a:pPr lvl="3"/>
            <a:r>
              <a:rPr lang="en-US" sz="1200" kern="1200" dirty="0">
                <a:solidFill>
                  <a:schemeClr val="tx1"/>
                </a:solidFill>
                <a:effectLst/>
                <a:latin typeface="+mn-lt"/>
                <a:ea typeface="MS PGothic" panose="020B0600070205080204" pitchFamily="34" charset="-128"/>
                <a:cs typeface="MS PGothic" charset="0"/>
              </a:rPr>
              <a:t>Action Potential (who stands with others and lifts arms) (3 or more)</a:t>
            </a:r>
          </a:p>
          <a:p>
            <a:pPr lvl="3"/>
            <a:r>
              <a:rPr lang="en-US" sz="1200" kern="1200" dirty="0">
                <a:solidFill>
                  <a:schemeClr val="tx1"/>
                </a:solidFill>
                <a:effectLst/>
                <a:latin typeface="+mn-lt"/>
                <a:ea typeface="MS PGothic" panose="020B0600070205080204" pitchFamily="34" charset="-128"/>
                <a:cs typeface="MS PGothic" charset="0"/>
              </a:rPr>
              <a:t>Terminal Button (who holds a bag of Styrofoam chips and throws the Styrofoam chips at the receiving dendrite) (1)</a:t>
            </a:r>
          </a:p>
          <a:p>
            <a:pPr lvl="3"/>
            <a:r>
              <a:rPr lang="en-US" sz="1200" kern="1200" dirty="0">
                <a:solidFill>
                  <a:schemeClr val="tx1"/>
                </a:solidFill>
                <a:effectLst/>
                <a:latin typeface="+mn-lt"/>
                <a:ea typeface="MS PGothic" panose="020B0600070205080204" pitchFamily="34" charset="-128"/>
                <a:cs typeface="MS PGothic" charset="0"/>
              </a:rPr>
              <a:t>(Optional) Re-uptake Ducts (who picks up chips from the floor and fills a new bag/vesicle) (1)</a:t>
            </a:r>
          </a:p>
          <a:p>
            <a:pPr lvl="3"/>
            <a:r>
              <a:rPr lang="en-US" sz="1200" kern="1200" dirty="0">
                <a:solidFill>
                  <a:schemeClr val="tx1"/>
                </a:solidFill>
                <a:effectLst/>
                <a:latin typeface="+mn-lt"/>
                <a:ea typeface="MS PGothic" panose="020B0600070205080204" pitchFamily="34" charset="-128"/>
                <a:cs typeface="MS PGothic" charset="0"/>
              </a:rPr>
              <a:t>Crier (1 - motor neuron only)</a:t>
            </a:r>
          </a:p>
          <a:p>
            <a:pPr lvl="2"/>
            <a:r>
              <a:rPr lang="en-US" sz="1200" kern="1200" dirty="0">
                <a:solidFill>
                  <a:schemeClr val="tx1"/>
                </a:solidFill>
                <a:effectLst/>
                <a:latin typeface="+mn-lt"/>
                <a:ea typeface="MS PGothic" panose="020B0600070205080204" pitchFamily="34" charset="-128"/>
                <a:cs typeface="MS PGothic" charset="0"/>
              </a:rPr>
              <a:t>Procedure</a:t>
            </a:r>
          </a:p>
          <a:p>
            <a:pPr lvl="3"/>
            <a:r>
              <a:rPr lang="en-US" sz="1200" kern="1200" dirty="0">
                <a:solidFill>
                  <a:schemeClr val="tx1"/>
                </a:solidFill>
                <a:effectLst/>
                <a:latin typeface="+mn-lt"/>
                <a:ea typeface="MS PGothic" panose="020B0600070205080204" pitchFamily="34" charset="-128"/>
                <a:cs typeface="MS PGothic" charset="0"/>
              </a:rPr>
              <a:t>On the floor, outline the shape of three neurons (sensory, inter, and motor) using the masking tape. Adjust the size and length of each neuron according to the number of students who will be participating. Make sure that the synaptic clefts are far enough apart to challenge the students throwing the chips (eight to ten feet). Freshmen can get very competitive and will sometimes try to lean over or even step out of the neuron into the synaptic cleft. When roles have been assigned and students are in place, the “annoying little brother” played by the instructor, teaching assistant, or helper touches the sense organ (a bruise) who begins the neural transmission by turning to face the inside of the neuron. This unlocks the ion channels, allowing potassium to begin flowing out of the neuron, and sodium to begin flowing into the neuron (1:1 ratio). The sodium/potassium pump, who is straddling the edge of the neuron, then starts tapping the ions (one of each kind, in succession), so that they quickly return to their original positions in order to be ready for another signal from the sense organ.</a:t>
            </a:r>
          </a:p>
          <a:p>
            <a:pPr lvl="3"/>
            <a:r>
              <a:rPr lang="en-US" sz="1200" kern="1200" dirty="0">
                <a:solidFill>
                  <a:schemeClr val="tx1"/>
                </a:solidFill>
                <a:effectLst/>
                <a:latin typeface="+mn-lt"/>
                <a:ea typeface="MS PGothic" panose="020B0600070205080204" pitchFamily="34" charset="-128"/>
                <a:cs typeface="MS PGothic" charset="0"/>
              </a:rPr>
              <a:t>Meanwhile, as soon as the sodium and potassium students trade places and the all-or-nothing threshold (as determined by the instructor) is reached, the action potential students will begin to raise their hands in succession, as if performing a “wave” similar to those seen in sports arenas, simulating the depolarization racing down the axon. The last action potential person taps the terminal button, who is holding a vesicle (paper bag) filled with neurotransmitters (Styrofoam chips); the vesicle opens, and the terminal button “releases” (throws) the neurotransmitters into the synaptic cleft. Alternatively, if there is only one student available for the role of action potential, that student should simply run down the axon and tap the terminal button. When a chip lands in the “receptor site” (cup) on the receiving dendrite of the next neuron (the inter-neuron), the receiving dendrite turns around, unlocking the gates, and the process repeats with the inter-neuron, ultimately causing the motor neuron to fire. If the synaptic cleft has been laid out with enough distance between the terminal button and the receiving dendrite, it can take several bags of chips to have one actually land in a receiving cup. When the last neuron’s terminal button (motor neuron) is tapped by the action potential, the terminal button taps the crier, who shouts “Ouch,” inspiring the “annoying little brother” to touch the bruise again.</a:t>
            </a:r>
          </a:p>
          <a:p>
            <a:pPr lvl="1"/>
            <a:r>
              <a:rPr lang="en-US" sz="1200" kern="1200" dirty="0">
                <a:solidFill>
                  <a:schemeClr val="tx1"/>
                </a:solidFill>
                <a:effectLst/>
                <a:latin typeface="+mn-lt"/>
                <a:ea typeface="MS PGothic" panose="020B0600070205080204" pitchFamily="34" charset="-128"/>
                <a:cs typeface="MS PGothic" charset="0"/>
              </a:rPr>
              <a:t>Research has shown that students participating in the demonstration score higher on exam questions associated with neural transmission (</a:t>
            </a:r>
            <a:r>
              <a:rPr lang="en-US" sz="1200" u="sng" kern="1200" dirty="0">
                <a:solidFill>
                  <a:schemeClr val="tx1"/>
                </a:solidFill>
                <a:effectLst/>
                <a:latin typeface="+mn-lt"/>
                <a:ea typeface="MS PGothic" panose="020B0600070205080204" pitchFamily="34" charset="-128"/>
                <a:cs typeface="MS PGothic" charset="0"/>
                <a:hlinkClick r:id="rId3"/>
              </a:rPr>
              <a:t>http://www.ncbi.nlm.nih.gov/pmc/articles/PMC3852864/)</a:t>
            </a:r>
            <a:r>
              <a:rPr lang="en-US" sz="1200" kern="1200" dirty="0">
                <a:solidFill>
                  <a:schemeClr val="tx1"/>
                </a:solidFill>
                <a:effectLst/>
                <a:latin typeface="+mn-lt"/>
                <a:ea typeface="MS PGothic" panose="020B0600070205080204" pitchFamily="34" charset="-128"/>
                <a:cs typeface="MS PGothic" charset="0"/>
              </a:rPr>
              <a:t>.</a:t>
            </a:r>
          </a:p>
          <a:p>
            <a:endParaRPr lang="en-US" dirty="0"/>
          </a:p>
        </p:txBody>
      </p:sp>
      <p:sp>
        <p:nvSpPr>
          <p:cNvPr id="4" name="Slide Number Placeholder 3"/>
          <p:cNvSpPr>
            <a:spLocks noGrp="1"/>
          </p:cNvSpPr>
          <p:nvPr>
            <p:ph type="sldNum" sz="quarter" idx="10"/>
          </p:nvPr>
        </p:nvSpPr>
        <p:spPr/>
        <p:txBody>
          <a:bodyPr/>
          <a:lstStyle/>
          <a:p>
            <a:pPr>
              <a:defRPr/>
            </a:pPr>
            <a:fld id="{761BA080-DE63-0B43-97FA-1A4E4EC3ED21}" type="slidenum">
              <a:rPr lang="en-US" smtClean="0">
                <a:solidFill>
                  <a:prstClr val="black"/>
                </a:solidFill>
              </a:rPr>
              <a:pPr>
                <a:defRPr/>
              </a:pPr>
              <a:t>28</a:t>
            </a:fld>
            <a:endParaRPr lang="en-US">
              <a:solidFill>
                <a:prstClr val="black"/>
              </a:solidFill>
            </a:endParaRPr>
          </a:p>
        </p:txBody>
      </p:sp>
    </p:spTree>
    <p:extLst>
      <p:ext uri="{BB962C8B-B14F-4D97-AF65-F5344CB8AC3E}">
        <p14:creationId xmlns:p14="http://schemas.microsoft.com/office/powerpoint/2010/main" val="3721326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8195"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a:cs typeface="+mn-cs"/>
              </a:rPr>
              <a:t>The purpose of this slide is to provide students with an overview of the material that will be covered during the lecture.</a:t>
            </a:r>
            <a:r>
              <a:rPr lang="en-US" altLang="en-US" baseline="0" dirty="0">
                <a:cs typeface="+mn-cs"/>
              </a:rPr>
              <a:t>  This slide indicates you are moving on to the last topic in the lecture.</a:t>
            </a:r>
            <a:endParaRPr lang="en-US" altLang="en-US" dirty="0">
              <a:cs typeface="+mn-cs"/>
            </a:endParaRPr>
          </a:p>
          <a:p>
            <a:pPr eaLnBrk="1" hangingPunct="1">
              <a:spcBef>
                <a:spcPct val="0"/>
              </a:spcBef>
              <a:defRPr/>
            </a:pPr>
            <a:endParaRPr lang="en-US" altLang="en-US" dirty="0">
              <a:cs typeface="+mn-cs"/>
            </a:endParaRPr>
          </a:p>
          <a:p>
            <a:pPr eaLnBrk="1" hangingPunct="1">
              <a:spcBef>
                <a:spcPct val="0"/>
              </a:spcBef>
              <a:defRPr/>
            </a:pPr>
            <a:endParaRPr lang="en-US" altLang="en-US" dirty="0">
              <a:cs typeface="+mn-cs"/>
            </a:endParaRPr>
          </a:p>
        </p:txBody>
      </p:sp>
      <p:sp>
        <p:nvSpPr>
          <p:cNvPr id="573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772F6235-0A45-584C-BD53-875A8AE9AA50}" type="slidenum">
              <a:rPr lang="en-US" sz="1200">
                <a:solidFill>
                  <a:prstClr val="black"/>
                </a:solidFill>
                <a:latin typeface="Calibri" charset="0"/>
              </a:rPr>
              <a:pPr/>
              <a:t>29</a:t>
            </a:fld>
            <a:endParaRPr lang="en-US" sz="1200">
              <a:solidFill>
                <a:prstClr val="black"/>
              </a:solidFill>
              <a:latin typeface="Calibri" charset="0"/>
            </a:endParaRPr>
          </a:p>
        </p:txBody>
      </p:sp>
    </p:spTree>
    <p:extLst>
      <p:ext uri="{BB962C8B-B14F-4D97-AF65-F5344CB8AC3E}">
        <p14:creationId xmlns:p14="http://schemas.microsoft.com/office/powerpoint/2010/main" val="1341086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latin typeface="Calibri" charset="0"/>
                <a:ea typeface="MS PGothic" charset="0"/>
              </a:rPr>
              <a:t>The purpose of this slide is to help students scaffold their learning.  It is intended to have them reflect on what they already know and let them think about what might interest them about the topic.</a:t>
            </a:r>
          </a:p>
          <a:p>
            <a:pPr eaLnBrk="1" hangingPunct="1"/>
            <a:endParaRPr lang="en-US" dirty="0">
              <a:latin typeface="Calibri" charset="0"/>
              <a:ea typeface="MS PGothic" charset="0"/>
            </a:endParaRPr>
          </a:p>
          <a:p>
            <a:pPr eaLnBrk="1" hangingPunct="1">
              <a:buFont typeface="Wingdings" charset="0"/>
              <a:buChar char="§"/>
            </a:pPr>
            <a:r>
              <a:rPr lang="en-US" dirty="0">
                <a:latin typeface="Calibri" charset="0"/>
                <a:ea typeface="MS PGothic" charset="0"/>
              </a:rPr>
              <a:t>Have students take out some paper to write down what they already know about cells and what they want to know.</a:t>
            </a:r>
          </a:p>
          <a:p>
            <a:pPr eaLnBrk="1" hangingPunct="1">
              <a:buFont typeface="Wingdings" charset="0"/>
              <a:buChar char="§"/>
            </a:pPr>
            <a:r>
              <a:rPr lang="en-US" dirty="0">
                <a:latin typeface="Calibri" charset="0"/>
                <a:ea typeface="MS PGothic" charset="0"/>
              </a:rPr>
              <a:t>Give students five minutes to reflect and write down responses.</a:t>
            </a:r>
          </a:p>
          <a:p>
            <a:pPr eaLnBrk="1" hangingPunct="1">
              <a:buFont typeface="Wingdings" charset="0"/>
              <a:buChar char="§"/>
            </a:pPr>
            <a:r>
              <a:rPr lang="en-US" dirty="0">
                <a:latin typeface="Calibri" charset="0"/>
                <a:ea typeface="MS PGothic" charset="0"/>
              </a:rPr>
              <a:t>In a discussion, ask students to share what they know and what they might want to learn.</a:t>
            </a:r>
          </a:p>
          <a:p>
            <a:pPr eaLnBrk="1" hangingPunct="1">
              <a:buFont typeface="Wingdings" charset="0"/>
              <a:buNone/>
            </a:pPr>
            <a:endParaRPr lang="en-US" dirty="0">
              <a:latin typeface="Calibri" charset="0"/>
              <a:ea typeface="MS PGothic" charset="0"/>
            </a:endParaRPr>
          </a:p>
          <a:p>
            <a:pPr eaLnBrk="1" hangingPunct="1">
              <a:buFont typeface="Wingdings" charset="0"/>
              <a:buNone/>
            </a:pPr>
            <a:r>
              <a:rPr lang="en-US" b="1" dirty="0">
                <a:latin typeface="Calibri" charset="0"/>
                <a:ea typeface="MS PGothic" charset="0"/>
              </a:rPr>
              <a:t>(Click): </a:t>
            </a:r>
            <a:r>
              <a:rPr lang="en-US" dirty="0">
                <a:latin typeface="Calibri" charset="0"/>
                <a:ea typeface="MS PGothic" charset="0"/>
              </a:rPr>
              <a:t>Write down what you already know about neurons and glia or basic cell processes.</a:t>
            </a:r>
          </a:p>
          <a:p>
            <a:pPr eaLnBrk="1" hangingPunct="1">
              <a:buFont typeface="Wingdings" charset="0"/>
              <a:buNone/>
            </a:pPr>
            <a:endParaRPr lang="en-US" dirty="0">
              <a:latin typeface="Calibri" charset="0"/>
              <a:ea typeface="MS PGothic" charset="0"/>
            </a:endParaRPr>
          </a:p>
          <a:p>
            <a:pPr eaLnBrk="1" hangingPunct="1">
              <a:buFont typeface="Wingdings" charset="0"/>
              <a:buNone/>
            </a:pPr>
            <a:r>
              <a:rPr lang="en-US" b="1" dirty="0">
                <a:latin typeface="Calibri" charset="0"/>
                <a:ea typeface="MS PGothic" charset="0"/>
              </a:rPr>
              <a:t>(Click): </a:t>
            </a:r>
            <a:r>
              <a:rPr lang="en-US" dirty="0">
                <a:latin typeface="Calibri" charset="0"/>
                <a:ea typeface="MS PGothic" charset="0"/>
              </a:rPr>
              <a:t>Write down questions you may have about cells in the brain.  Do you have questions about their structure?  Do you have questions about their function?</a:t>
            </a:r>
          </a:p>
          <a:p>
            <a:pPr eaLnBrk="1" hangingPunct="1">
              <a:buFont typeface="Wingdings" charset="0"/>
              <a:buNone/>
            </a:pPr>
            <a:endParaRPr lang="en-US" dirty="0">
              <a:latin typeface="Calibri" charset="0"/>
              <a:ea typeface="MS PGothic" charset="0"/>
            </a:endParaRPr>
          </a:p>
          <a:p>
            <a:pPr eaLnBrk="1" hangingPunct="1">
              <a:buFont typeface="Wingdings" charset="0"/>
              <a:buNone/>
            </a:pPr>
            <a:r>
              <a:rPr lang="en-US" dirty="0">
                <a:latin typeface="Calibri" charset="0"/>
                <a:ea typeface="MS PGothic" charset="0"/>
              </a:rPr>
              <a:t>Follow up by surveying the class about what students know (or think they know) and what they’d like to learn.</a:t>
            </a:r>
          </a:p>
          <a:p>
            <a:pPr eaLnBrk="1" hangingPunct="1">
              <a:buFont typeface="Wingdings" charset="0"/>
              <a:buNone/>
            </a:pPr>
            <a:endParaRPr lang="en-US" dirty="0">
              <a:latin typeface="Calibri" charset="0"/>
              <a:ea typeface="MS PGothic" charset="0"/>
            </a:endParaRPr>
          </a:p>
          <a:p>
            <a:pPr eaLnBrk="1" hangingPunct="1">
              <a:buFont typeface="Wingdings" charset="0"/>
              <a:buNone/>
            </a:pPr>
            <a:endParaRPr lang="en-US" dirty="0">
              <a:latin typeface="Calibri" charset="0"/>
              <a:ea typeface="MS PGothic" charset="0"/>
            </a:endParaRPr>
          </a:p>
          <a:p>
            <a:pPr eaLnBrk="1" hangingPunct="1">
              <a:buFontTx/>
              <a:buChar char="•"/>
            </a:pPr>
            <a:endParaRPr lang="en-US" dirty="0">
              <a:latin typeface="Calibri" charset="0"/>
              <a:ea typeface="MS PGothic" charset="0"/>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A22C8743-8194-3843-A44D-11E5AF2D3920}" type="slidenum">
              <a:rPr lang="en-US" sz="1200">
                <a:solidFill>
                  <a:prstClr val="black"/>
                </a:solidFill>
                <a:latin typeface="Calibri" charset="0"/>
              </a:rPr>
              <a:pPr/>
              <a:t>3</a:t>
            </a:fld>
            <a:endParaRPr lang="en-US" sz="1200">
              <a:solidFill>
                <a:prstClr val="black"/>
              </a:solidFill>
              <a:latin typeface="Calibri" charset="0"/>
            </a:endParaRPr>
          </a:p>
        </p:txBody>
      </p:sp>
    </p:spTree>
    <p:extLst>
      <p:ext uri="{BB962C8B-B14F-4D97-AF65-F5344CB8AC3E}">
        <p14:creationId xmlns:p14="http://schemas.microsoft.com/office/powerpoint/2010/main" val="948205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512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ea typeface="MS PGothic" charset="0"/>
              </a:rPr>
              <a:t>The purpose of this slide is to introduce the topic of neurotransmitter</a:t>
            </a:r>
            <a:r>
              <a:rPr lang="en-US" baseline="0" dirty="0">
                <a:latin typeface="Calibri" charset="0"/>
                <a:ea typeface="MS PGothic" charset="0"/>
              </a:rPr>
              <a:t> release and the impact of that release on the postsynaptic cell.</a:t>
            </a:r>
          </a:p>
          <a:p>
            <a:pPr eaLnBrk="1" hangingPunct="1">
              <a:spcBef>
                <a:spcPct val="0"/>
              </a:spcBef>
            </a:pPr>
            <a:endParaRPr lang="en-US" baseline="0" dirty="0">
              <a:latin typeface="Calibri" charset="0"/>
              <a:ea typeface="MS PGothic" charset="0"/>
            </a:endParaRPr>
          </a:p>
          <a:p>
            <a:pPr eaLnBrk="1" hangingPunct="1">
              <a:spcBef>
                <a:spcPct val="0"/>
              </a:spcBef>
            </a:pPr>
            <a:r>
              <a:rPr lang="en-US" dirty="0">
                <a:latin typeface="Calibri" charset="0"/>
                <a:ea typeface="MS PGothic" charset="0"/>
              </a:rPr>
              <a:t>View Video on how Otto</a:t>
            </a:r>
            <a:r>
              <a:rPr lang="en-US" baseline="0" dirty="0">
                <a:latin typeface="Calibri" charset="0"/>
                <a:ea typeface="MS PGothic" charset="0"/>
              </a:rPr>
              <a:t> Loewi discovered that neurotransmission is chemical. (https://</a:t>
            </a:r>
            <a:r>
              <a:rPr lang="en-US" baseline="0" dirty="0" err="1">
                <a:latin typeface="Calibri" charset="0"/>
                <a:ea typeface="MS PGothic" charset="0"/>
              </a:rPr>
              <a:t>www.youtube.com</a:t>
            </a:r>
            <a:r>
              <a:rPr lang="en-US" baseline="0" dirty="0">
                <a:latin typeface="Calibri" charset="0"/>
                <a:ea typeface="MS PGothic" charset="0"/>
              </a:rPr>
              <a:t>/</a:t>
            </a:r>
            <a:r>
              <a:rPr lang="en-US" baseline="0" dirty="0" err="1">
                <a:latin typeface="Calibri" charset="0"/>
                <a:ea typeface="MS PGothic" charset="0"/>
              </a:rPr>
              <a:t>watch?v</a:t>
            </a:r>
            <a:r>
              <a:rPr lang="en-US" baseline="0" dirty="0">
                <a:latin typeface="Calibri" charset="0"/>
                <a:ea typeface="MS PGothic" charset="0"/>
              </a:rPr>
              <a:t>=</a:t>
            </a:r>
            <a:r>
              <a:rPr lang="en-US" baseline="0" dirty="0" err="1">
                <a:latin typeface="Calibri" charset="0"/>
                <a:ea typeface="MS PGothic" charset="0"/>
              </a:rPr>
              <a:t>RyfJwisRxvs</a:t>
            </a:r>
            <a:r>
              <a:rPr lang="en-US" baseline="0" dirty="0">
                <a:latin typeface="Calibri" charset="0"/>
                <a:ea typeface="MS PGothic" charset="0"/>
              </a:rPr>
              <a:t>)</a:t>
            </a:r>
            <a:endParaRPr lang="en-US" dirty="0">
              <a:latin typeface="Calibri" charset="0"/>
              <a:ea typeface="MS PGothic" charset="0"/>
            </a:endParaRPr>
          </a:p>
          <a:p>
            <a:pPr eaLnBrk="1" hangingPunct="1">
              <a:spcBef>
                <a:spcPct val="0"/>
              </a:spcBef>
            </a:pPr>
            <a:endParaRPr lang="en-US" b="1" dirty="0">
              <a:latin typeface="Calibri" charset="0"/>
              <a:ea typeface="MS PGothic" charset="0"/>
            </a:endParaRPr>
          </a:p>
        </p:txBody>
      </p:sp>
      <p:sp>
        <p:nvSpPr>
          <p:cNvPr id="512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AFCDC1A9-CDEC-FF45-B5FD-DC5E2B7C8A68}" type="slidenum">
              <a:rPr lang="en-US" sz="1200">
                <a:solidFill>
                  <a:prstClr val="black"/>
                </a:solidFill>
                <a:latin typeface="Calibri" charset="0"/>
              </a:rPr>
              <a:pPr/>
              <a:t>30</a:t>
            </a:fld>
            <a:endParaRPr lang="en-US" sz="1200">
              <a:solidFill>
                <a:prstClr val="black"/>
              </a:solidFill>
              <a:latin typeface="Calibri" charset="0"/>
            </a:endParaRPr>
          </a:p>
        </p:txBody>
      </p:sp>
    </p:spTree>
    <p:extLst>
      <p:ext uri="{BB962C8B-B14F-4D97-AF65-F5344CB8AC3E}">
        <p14:creationId xmlns:p14="http://schemas.microsoft.com/office/powerpoint/2010/main" val="39578267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512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ea typeface="MS PGothic" charset="0"/>
              </a:rPr>
              <a:t>The purpose of this slide is to introduce the topic of neurotransmitter</a:t>
            </a:r>
            <a:r>
              <a:rPr lang="en-US" baseline="0" dirty="0">
                <a:latin typeface="Calibri" charset="0"/>
                <a:ea typeface="MS PGothic" charset="0"/>
              </a:rPr>
              <a:t> release and the impact of that release on the postsynaptic cell.</a:t>
            </a:r>
          </a:p>
          <a:p>
            <a:pPr eaLnBrk="1" hangingPunct="1">
              <a:spcBef>
                <a:spcPct val="0"/>
              </a:spcBef>
            </a:pPr>
            <a:endParaRPr lang="en-US" baseline="0" dirty="0">
              <a:latin typeface="Calibri" charset="0"/>
              <a:ea typeface="MS PGothic" charset="0"/>
            </a:endParaRPr>
          </a:p>
          <a:p>
            <a:pPr eaLnBrk="1" hangingPunct="1">
              <a:spcBef>
                <a:spcPct val="0"/>
              </a:spcBef>
            </a:pPr>
            <a:endParaRPr lang="en-US" b="1" dirty="0">
              <a:latin typeface="Calibri" charset="0"/>
              <a:ea typeface="MS PGothic" charset="0"/>
            </a:endParaRPr>
          </a:p>
          <a:p>
            <a:pPr eaLnBrk="1" hangingPunct="1">
              <a:spcBef>
                <a:spcPct val="0"/>
              </a:spcBef>
            </a:pPr>
            <a:r>
              <a:rPr lang="en-US" b="1" dirty="0">
                <a:latin typeface="Calibri" charset="0"/>
                <a:ea typeface="MS PGothic" charset="0"/>
              </a:rPr>
              <a:t>(Click): Neurotransmitter release </a:t>
            </a:r>
            <a:r>
              <a:rPr lang="en-US" dirty="0">
                <a:latin typeface="Calibri" charset="0"/>
                <a:ea typeface="MS PGothic" charset="0"/>
              </a:rPr>
              <a:t>– Explain that when the action potential arrives at the axon terminal, it results in the vesicles merging with</a:t>
            </a:r>
            <a:r>
              <a:rPr lang="en-US" baseline="0" dirty="0">
                <a:latin typeface="Calibri" charset="0"/>
                <a:ea typeface="MS PGothic" charset="0"/>
              </a:rPr>
              <a:t> the cell membrane and through exocytosis, they release neurotransmitter into the synapse.</a:t>
            </a:r>
          </a:p>
          <a:p>
            <a:pPr eaLnBrk="1" hangingPunct="1">
              <a:spcBef>
                <a:spcPct val="0"/>
              </a:spcBef>
            </a:pPr>
            <a:r>
              <a:rPr lang="en-US" b="1" baseline="0" dirty="0">
                <a:latin typeface="Calibri" charset="0"/>
                <a:ea typeface="MS PGothic" charset="0"/>
              </a:rPr>
              <a:t>(Click):  Binds in lock and key fashion </a:t>
            </a:r>
            <a:r>
              <a:rPr lang="en-US" baseline="0" dirty="0">
                <a:latin typeface="Calibri" charset="0"/>
                <a:ea typeface="MS PGothic" charset="0"/>
              </a:rPr>
              <a:t>– Explain how neurotransmitter diffuses across the synapse and binds to receptor in a lock and key fashion.</a:t>
            </a:r>
          </a:p>
          <a:p>
            <a:pPr eaLnBrk="1" hangingPunct="1">
              <a:spcBef>
                <a:spcPct val="0"/>
              </a:spcBef>
            </a:pPr>
            <a:r>
              <a:rPr lang="en-US" b="1" baseline="0" dirty="0">
                <a:latin typeface="Calibri" charset="0"/>
                <a:ea typeface="MS PGothic" charset="0"/>
              </a:rPr>
              <a:t>(Click):  </a:t>
            </a:r>
            <a:r>
              <a:rPr lang="en-US" b="1" baseline="0" dirty="0" err="1">
                <a:latin typeface="Calibri" charset="0"/>
                <a:ea typeface="MS PGothic" charset="0"/>
              </a:rPr>
              <a:t>Ionotropic</a:t>
            </a:r>
            <a:r>
              <a:rPr lang="en-US" b="1" baseline="0" dirty="0">
                <a:latin typeface="Calibri" charset="0"/>
                <a:ea typeface="MS PGothic" charset="0"/>
              </a:rPr>
              <a:t>/Metabotropic receptors </a:t>
            </a:r>
            <a:r>
              <a:rPr lang="en-US" baseline="0" dirty="0">
                <a:latin typeface="Calibri" charset="0"/>
                <a:ea typeface="MS PGothic" charset="0"/>
              </a:rPr>
              <a:t>– Explain that neurotransmitter binding allows ion channels to open up and ions can flow either into or out of the cell in response.</a:t>
            </a:r>
          </a:p>
          <a:p>
            <a:pPr eaLnBrk="1" hangingPunct="1">
              <a:spcBef>
                <a:spcPct val="0"/>
              </a:spcBef>
            </a:pPr>
            <a:r>
              <a:rPr lang="en-US" b="1" baseline="0" dirty="0">
                <a:latin typeface="Calibri" charset="0"/>
                <a:ea typeface="MS PGothic" charset="0"/>
              </a:rPr>
              <a:t>(Click):  Results in IPSP’s and EPSP’s </a:t>
            </a:r>
            <a:r>
              <a:rPr lang="en-US" baseline="0" dirty="0">
                <a:latin typeface="Calibri" charset="0"/>
                <a:ea typeface="MS PGothic" charset="0"/>
              </a:rPr>
              <a:t>– Explain that the flow of ions results in IPSP’s (</a:t>
            </a:r>
            <a:r>
              <a:rPr lang="en-US" baseline="0" dirty="0" err="1">
                <a:latin typeface="Calibri" charset="0"/>
                <a:ea typeface="MS PGothic" charset="0"/>
              </a:rPr>
              <a:t>hyperpolarizations</a:t>
            </a:r>
            <a:r>
              <a:rPr lang="en-US" baseline="0" dirty="0">
                <a:latin typeface="Calibri" charset="0"/>
                <a:ea typeface="MS PGothic" charset="0"/>
              </a:rPr>
              <a:t>) or EPSP’s (</a:t>
            </a:r>
            <a:r>
              <a:rPr lang="en-US" baseline="0" dirty="0" err="1">
                <a:latin typeface="Calibri" charset="0"/>
                <a:ea typeface="MS PGothic" charset="0"/>
              </a:rPr>
              <a:t>depolarizations</a:t>
            </a:r>
            <a:r>
              <a:rPr lang="en-US" baseline="0" dirty="0">
                <a:latin typeface="Calibri" charset="0"/>
                <a:ea typeface="MS PGothic" charset="0"/>
              </a:rPr>
              <a:t>) in the receiving cell.  Tie this back to the information on temporal and spatial summation and how it can result in an action potential in the receiving neuron.</a:t>
            </a:r>
          </a:p>
        </p:txBody>
      </p:sp>
      <p:sp>
        <p:nvSpPr>
          <p:cNvPr id="512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AFCDC1A9-CDEC-FF45-B5FD-DC5E2B7C8A68}" type="slidenum">
              <a:rPr lang="en-US" sz="1200">
                <a:solidFill>
                  <a:prstClr val="black"/>
                </a:solidFill>
                <a:latin typeface="Calibri" charset="0"/>
              </a:rPr>
              <a:pPr/>
              <a:t>31</a:t>
            </a:fld>
            <a:endParaRPr lang="en-US" sz="1200">
              <a:solidFill>
                <a:prstClr val="black"/>
              </a:solidFill>
              <a:latin typeface="Calibri" charset="0"/>
            </a:endParaRPr>
          </a:p>
        </p:txBody>
      </p:sp>
    </p:spTree>
    <p:extLst>
      <p:ext uri="{BB962C8B-B14F-4D97-AF65-F5344CB8AC3E}">
        <p14:creationId xmlns:p14="http://schemas.microsoft.com/office/powerpoint/2010/main" val="1137194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ea typeface="MS PGothic" charset="0"/>
              </a:rPr>
              <a:t>This slide introduces</a:t>
            </a:r>
            <a:r>
              <a:rPr lang="en-US" baseline="0" dirty="0">
                <a:latin typeface="Calibri" charset="0"/>
                <a:ea typeface="MS PGothic" charset="0"/>
              </a:rPr>
              <a:t> how the EPSP’s and IPSP’s can occur by the flow of ions after neurotransmitters bind to their receptors.</a:t>
            </a:r>
            <a:endParaRPr lang="en-US" dirty="0">
              <a:latin typeface="Calibri" charset="0"/>
              <a:ea typeface="MS PGothic" charset="0"/>
            </a:endParaRPr>
          </a:p>
          <a:p>
            <a:pPr eaLnBrk="1" hangingPunct="1">
              <a:spcBef>
                <a:spcPct val="0"/>
              </a:spcBef>
            </a:pPr>
            <a:endParaRPr lang="en-US" b="1" dirty="0">
              <a:latin typeface="Calibri" charset="0"/>
              <a:ea typeface="MS PGothic" charset="0"/>
            </a:endParaRPr>
          </a:p>
          <a:p>
            <a:pPr eaLnBrk="1" hangingPunct="1">
              <a:spcBef>
                <a:spcPct val="0"/>
              </a:spcBef>
            </a:pPr>
            <a:r>
              <a:rPr lang="en-US" b="0" dirty="0">
                <a:latin typeface="Calibri" charset="0"/>
                <a:ea typeface="MS PGothic" charset="0"/>
              </a:rPr>
              <a:t>Examples – Explain</a:t>
            </a:r>
            <a:r>
              <a:rPr lang="en-US" b="0" baseline="0" dirty="0">
                <a:latin typeface="Calibri" charset="0"/>
                <a:ea typeface="MS PGothic" charset="0"/>
              </a:rPr>
              <a:t> that IPSP’s and EPSP’s can occur through the flow of ion’s after neurotransmitters bind to their receptors.</a:t>
            </a:r>
          </a:p>
          <a:p>
            <a:pPr eaLnBrk="1" hangingPunct="1">
              <a:spcBef>
                <a:spcPct val="0"/>
              </a:spcBef>
            </a:pPr>
            <a:r>
              <a:rPr lang="en-US" b="1" baseline="0" dirty="0">
                <a:latin typeface="Calibri" charset="0"/>
                <a:ea typeface="MS PGothic" charset="0"/>
              </a:rPr>
              <a:t>(Click):  Glutamate</a:t>
            </a:r>
            <a:r>
              <a:rPr lang="en-US" b="0" baseline="0" dirty="0">
                <a:latin typeface="Calibri" charset="0"/>
                <a:ea typeface="MS PGothic" charset="0"/>
              </a:rPr>
              <a:t> – Explain that glutamate is an excitatory neurotransmitter so it results in EPSP’s</a:t>
            </a:r>
          </a:p>
          <a:p>
            <a:pPr eaLnBrk="1" hangingPunct="1">
              <a:spcBef>
                <a:spcPct val="0"/>
              </a:spcBef>
            </a:pPr>
            <a:r>
              <a:rPr lang="en-US" b="1" baseline="0" dirty="0">
                <a:latin typeface="Calibri" charset="0"/>
                <a:ea typeface="MS PGothic" charset="0"/>
              </a:rPr>
              <a:t>(Click):  Na+ enters cell </a:t>
            </a:r>
            <a:r>
              <a:rPr lang="en-US" b="0" baseline="0" dirty="0">
                <a:latin typeface="Calibri" charset="0"/>
                <a:ea typeface="MS PGothic" charset="0"/>
              </a:rPr>
              <a:t>– Explain that an EPSP can occur when Na+ enters the cell</a:t>
            </a:r>
          </a:p>
          <a:p>
            <a:pPr eaLnBrk="1" hangingPunct="1">
              <a:spcBef>
                <a:spcPct val="0"/>
              </a:spcBef>
            </a:pPr>
            <a:r>
              <a:rPr lang="en-US" b="1" baseline="0" dirty="0">
                <a:latin typeface="Calibri" charset="0"/>
                <a:ea typeface="MS PGothic" charset="0"/>
              </a:rPr>
              <a:t>(Click):  </a:t>
            </a:r>
            <a:r>
              <a:rPr lang="en-US" b="1" baseline="0" dirty="0" err="1">
                <a:latin typeface="Calibri" charset="0"/>
                <a:ea typeface="MS PGothic" charset="0"/>
              </a:rPr>
              <a:t>Ca</a:t>
            </a:r>
            <a:r>
              <a:rPr lang="en-US" b="1" baseline="0" dirty="0">
                <a:latin typeface="Calibri" charset="0"/>
                <a:ea typeface="MS PGothic" charset="0"/>
              </a:rPr>
              <a:t>++ enters cell </a:t>
            </a:r>
            <a:r>
              <a:rPr lang="en-US" b="0" baseline="0" dirty="0">
                <a:latin typeface="Calibri" charset="0"/>
                <a:ea typeface="MS PGothic" charset="0"/>
              </a:rPr>
              <a:t>– Explain that an EPSP can occur when </a:t>
            </a:r>
            <a:r>
              <a:rPr lang="en-US" b="0" baseline="0" dirty="0" err="1">
                <a:latin typeface="Calibri" charset="0"/>
                <a:ea typeface="MS PGothic" charset="0"/>
              </a:rPr>
              <a:t>Ca</a:t>
            </a:r>
            <a:r>
              <a:rPr lang="en-US" b="0" baseline="0" dirty="0">
                <a:latin typeface="Calibri" charset="0"/>
                <a:ea typeface="MS PGothic" charset="0"/>
              </a:rPr>
              <a:t>++ enters the cell</a:t>
            </a:r>
          </a:p>
          <a:p>
            <a:pPr eaLnBrk="1" hangingPunct="1">
              <a:spcBef>
                <a:spcPct val="0"/>
              </a:spcBef>
            </a:pPr>
            <a:r>
              <a:rPr lang="en-US" b="1" baseline="0" dirty="0">
                <a:latin typeface="Calibri" charset="0"/>
                <a:ea typeface="MS PGothic" charset="0"/>
              </a:rPr>
              <a:t>(Click):  GABA</a:t>
            </a:r>
            <a:r>
              <a:rPr lang="en-US" b="0" baseline="0" dirty="0">
                <a:latin typeface="Calibri" charset="0"/>
                <a:ea typeface="MS PGothic" charset="0"/>
              </a:rPr>
              <a:t> – Explain that GABA is an inhibitory neurotransmitter so it results in IPSP’s</a:t>
            </a:r>
          </a:p>
          <a:p>
            <a:pPr eaLnBrk="1" hangingPunct="1">
              <a:spcBef>
                <a:spcPct val="0"/>
              </a:spcBef>
            </a:pPr>
            <a:r>
              <a:rPr lang="en-US" b="1" baseline="0" dirty="0">
                <a:latin typeface="Calibri" charset="0"/>
                <a:ea typeface="MS PGothic" charset="0"/>
              </a:rPr>
              <a:t>(Click):  K+ leaves cell </a:t>
            </a:r>
            <a:r>
              <a:rPr lang="en-US" b="0" baseline="0" dirty="0">
                <a:latin typeface="Calibri" charset="0"/>
                <a:ea typeface="MS PGothic" charset="0"/>
              </a:rPr>
              <a:t>– Explain that inhibition can occur when K+ leaves the cell</a:t>
            </a:r>
          </a:p>
          <a:p>
            <a:pPr eaLnBrk="1" hangingPunct="1">
              <a:spcBef>
                <a:spcPct val="0"/>
              </a:spcBef>
            </a:pPr>
            <a:r>
              <a:rPr lang="en-US" b="1" baseline="0" dirty="0">
                <a:latin typeface="Calibri" charset="0"/>
                <a:ea typeface="MS PGothic" charset="0"/>
              </a:rPr>
              <a:t>(Click):  </a:t>
            </a:r>
            <a:r>
              <a:rPr lang="en-US" b="1" baseline="0" dirty="0" err="1">
                <a:latin typeface="Calibri" charset="0"/>
                <a:ea typeface="MS PGothic" charset="0"/>
              </a:rPr>
              <a:t>Cl</a:t>
            </a:r>
            <a:r>
              <a:rPr lang="en-US" b="1" baseline="0" dirty="0">
                <a:latin typeface="Calibri" charset="0"/>
                <a:ea typeface="MS PGothic" charset="0"/>
              </a:rPr>
              <a:t>- enters cell </a:t>
            </a:r>
            <a:r>
              <a:rPr lang="en-US" b="0" baseline="0" dirty="0">
                <a:latin typeface="Calibri" charset="0"/>
                <a:ea typeface="MS PGothic" charset="0"/>
              </a:rPr>
              <a:t>– Explain that inhibition can occur when </a:t>
            </a:r>
            <a:r>
              <a:rPr lang="en-US" b="0" baseline="0" dirty="0" err="1">
                <a:latin typeface="Calibri" charset="0"/>
                <a:ea typeface="MS PGothic" charset="0"/>
              </a:rPr>
              <a:t>Cl</a:t>
            </a:r>
            <a:r>
              <a:rPr lang="en-US" b="0" baseline="0" dirty="0">
                <a:latin typeface="Calibri" charset="0"/>
                <a:ea typeface="MS PGothic" charset="0"/>
              </a:rPr>
              <a:t>- enters the cell</a:t>
            </a:r>
          </a:p>
          <a:p>
            <a:pPr eaLnBrk="1" hangingPunct="1">
              <a:spcBef>
                <a:spcPct val="0"/>
              </a:spcBef>
            </a:pPr>
            <a:endParaRPr lang="en-US" b="0" dirty="0">
              <a:latin typeface="Calibri" charset="0"/>
              <a:ea typeface="MS PGothic" charset="0"/>
            </a:endParaRPr>
          </a:p>
          <a:p>
            <a:pPr eaLnBrk="1" hangingPunct="1">
              <a:spcBef>
                <a:spcPct val="0"/>
              </a:spcBef>
            </a:pPr>
            <a:r>
              <a:rPr lang="en-US" dirty="0" smtClean="0">
                <a:latin typeface="Calibri" charset="0"/>
                <a:ea typeface="MS PGothic" charset="0"/>
              </a:rPr>
              <a:t>For more information</a:t>
            </a:r>
            <a:r>
              <a:rPr lang="en-US" baseline="0" dirty="0" smtClean="0">
                <a:latin typeface="Calibri" charset="0"/>
                <a:ea typeface="MS PGothic" charset="0"/>
              </a:rPr>
              <a:t> please see: http://nobaproject.com/modules/neurons#the-change-in-membrane-potential-during-an-action-potential</a:t>
            </a:r>
            <a:endParaRPr lang="en-US" dirty="0">
              <a:latin typeface="Calibri" charset="0"/>
              <a:ea typeface="MS PGothic" charset="0"/>
            </a:endParaRP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7102C06B-0DB1-BE41-9C27-A619B6DE176E}" type="slidenum">
              <a:rPr lang="en-US" sz="1200">
                <a:solidFill>
                  <a:prstClr val="black"/>
                </a:solidFill>
                <a:latin typeface="Calibri" charset="0"/>
              </a:rPr>
              <a:pPr/>
              <a:t>32</a:t>
            </a:fld>
            <a:endParaRPr lang="en-US" sz="1200">
              <a:solidFill>
                <a:prstClr val="black"/>
              </a:solidFill>
              <a:latin typeface="Calibri" charset="0"/>
            </a:endParaRPr>
          </a:p>
        </p:txBody>
      </p:sp>
    </p:spTree>
    <p:extLst>
      <p:ext uri="{BB962C8B-B14F-4D97-AF65-F5344CB8AC3E}">
        <p14:creationId xmlns:p14="http://schemas.microsoft.com/office/powerpoint/2010/main" val="2597625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0" dirty="0">
                <a:latin typeface="Calibri" charset="0"/>
                <a:ea typeface="MS PGothic" charset="0"/>
              </a:rPr>
              <a:t>This</a:t>
            </a:r>
            <a:r>
              <a:rPr lang="en-US" b="0" baseline="0" dirty="0">
                <a:latin typeface="Calibri" charset="0"/>
                <a:ea typeface="MS PGothic" charset="0"/>
              </a:rPr>
              <a:t> slide presents the final stage of neurotransmission where the excess neurotransmitter has to be removed from the synapse.</a:t>
            </a:r>
          </a:p>
          <a:p>
            <a:pPr eaLnBrk="1" hangingPunct="1">
              <a:spcBef>
                <a:spcPct val="0"/>
              </a:spcBef>
            </a:pPr>
            <a:endParaRPr lang="en-US" b="0" baseline="0" dirty="0">
              <a:latin typeface="Calibri" charset="0"/>
              <a:ea typeface="MS PGothic" charset="0"/>
            </a:endParaRPr>
          </a:p>
          <a:p>
            <a:pPr eaLnBrk="1" hangingPunct="1">
              <a:spcBef>
                <a:spcPct val="0"/>
              </a:spcBef>
            </a:pPr>
            <a:r>
              <a:rPr lang="en-US" b="0" baseline="0" dirty="0">
                <a:latin typeface="Calibri" charset="0"/>
                <a:ea typeface="MS PGothic" charset="0"/>
              </a:rPr>
              <a:t>Describe the processes that are used to remove excess neurotransmitter from the synapse and then show video to summarize the neurotransmission process.</a:t>
            </a:r>
          </a:p>
          <a:p>
            <a:pPr eaLnBrk="1" hangingPunct="1">
              <a:spcBef>
                <a:spcPct val="0"/>
              </a:spcBef>
            </a:pPr>
            <a:endParaRPr lang="en-US" b="1" baseline="0" dirty="0">
              <a:latin typeface="Calibri" charset="0"/>
              <a:ea typeface="MS PGothic" charset="0"/>
            </a:endParaRPr>
          </a:p>
          <a:p>
            <a:pPr eaLnBrk="1" hangingPunct="1">
              <a:spcBef>
                <a:spcPct val="0"/>
              </a:spcBef>
            </a:pPr>
            <a:r>
              <a:rPr lang="en-US" b="1" dirty="0">
                <a:latin typeface="Calibri" charset="0"/>
                <a:ea typeface="MS PGothic" charset="0"/>
              </a:rPr>
              <a:t>(Click):</a:t>
            </a:r>
            <a:r>
              <a:rPr lang="en-US" b="1" baseline="0" dirty="0">
                <a:latin typeface="Calibri" charset="0"/>
                <a:ea typeface="MS PGothic" charset="0"/>
              </a:rPr>
              <a:t>  Termination of neurotransmission </a:t>
            </a:r>
            <a:r>
              <a:rPr lang="en-US" b="0" baseline="0" dirty="0">
                <a:latin typeface="Calibri" charset="0"/>
                <a:ea typeface="MS PGothic" charset="0"/>
              </a:rPr>
              <a:t>– Explain that once neurotransmitter is released in the synapse, it will continue to bind to receptors and pop off the receptor and bind again.  This can be dangerous and lead to </a:t>
            </a:r>
            <a:r>
              <a:rPr lang="en-US" b="0" baseline="0" dirty="0" err="1">
                <a:latin typeface="Calibri" charset="0"/>
                <a:ea typeface="MS PGothic" charset="0"/>
              </a:rPr>
              <a:t>overexcitation</a:t>
            </a:r>
            <a:r>
              <a:rPr lang="en-US" b="0" baseline="0" dirty="0">
                <a:latin typeface="Calibri" charset="0"/>
                <a:ea typeface="MS PGothic" charset="0"/>
              </a:rPr>
              <a:t>.  So, the brain has to have a way to remove the neurotransmitter from the synapse.</a:t>
            </a:r>
          </a:p>
          <a:p>
            <a:pPr eaLnBrk="1" hangingPunct="1">
              <a:spcBef>
                <a:spcPct val="0"/>
              </a:spcBef>
            </a:pPr>
            <a:r>
              <a:rPr lang="en-US" b="1" baseline="0" dirty="0">
                <a:latin typeface="Calibri" charset="0"/>
                <a:ea typeface="MS PGothic" charset="0"/>
              </a:rPr>
              <a:t>(Click):  Enzymes</a:t>
            </a:r>
            <a:r>
              <a:rPr lang="en-US" b="0" baseline="0" dirty="0">
                <a:latin typeface="Calibri" charset="0"/>
                <a:ea typeface="MS PGothic" charset="0"/>
              </a:rPr>
              <a:t> – One method that is used to remove neurotransmitter from the synapse is through enzymes.  Enzymes can find neurotransmitter in the synapse and break it down before it can bind to the receptors again.</a:t>
            </a:r>
          </a:p>
          <a:p>
            <a:pPr eaLnBrk="1" hangingPunct="1">
              <a:spcBef>
                <a:spcPct val="0"/>
              </a:spcBef>
            </a:pPr>
            <a:r>
              <a:rPr lang="en-US" b="1" baseline="0" dirty="0">
                <a:latin typeface="Calibri" charset="0"/>
                <a:ea typeface="MS PGothic" charset="0"/>
              </a:rPr>
              <a:t>(Click):  Reuptake</a:t>
            </a:r>
            <a:r>
              <a:rPr lang="en-US" b="0" baseline="0" dirty="0">
                <a:latin typeface="Calibri" charset="0"/>
                <a:ea typeface="MS PGothic" charset="0"/>
              </a:rPr>
              <a:t> – Another method used to removed transmitter is to have the neurotransmitter taken back up by the cell that released it.  Once the neurotransmitter is back in the presynaptic cell, it can be broken down by enzymes or repackaged into vesicles to be used again.</a:t>
            </a:r>
          </a:p>
          <a:p>
            <a:pPr eaLnBrk="1" hangingPunct="1">
              <a:spcBef>
                <a:spcPct val="0"/>
              </a:spcBef>
              <a:buFontTx/>
              <a:buChar char="•"/>
            </a:pPr>
            <a:endParaRPr lang="en-US" dirty="0">
              <a:latin typeface="Calibri" charset="0"/>
              <a:ea typeface="MS PGothic" charset="0"/>
            </a:endParaRPr>
          </a:p>
          <a:p>
            <a:pPr marL="0" marR="0" lvl="0" indent="0" algn="l" defTabSz="457200" rtl="0" eaLnBrk="1" fontAlgn="base" latinLnBrk="0" hangingPunct="1">
              <a:lnSpc>
                <a:spcPct val="100000"/>
              </a:lnSpc>
              <a:spcBef>
                <a:spcPct val="0"/>
              </a:spcBef>
              <a:spcAft>
                <a:spcPct val="0"/>
              </a:spcAft>
              <a:buClrTx/>
              <a:buSzTx/>
              <a:buFontTx/>
              <a:buNone/>
              <a:tabLst/>
              <a:defRPr/>
            </a:pPr>
            <a:r>
              <a:rPr lang="en-US" b="1" baseline="0" dirty="0" smtClean="0">
                <a:latin typeface="Calibri" charset="0"/>
                <a:ea typeface="MS PGothic" charset="0"/>
              </a:rPr>
              <a:t>(Click): Video – </a:t>
            </a:r>
            <a:r>
              <a:rPr lang="en-US" b="0" baseline="0" dirty="0" smtClean="0">
                <a:latin typeface="Calibri" charset="0"/>
                <a:ea typeface="MS PGothic" charset="0"/>
              </a:rPr>
              <a:t>Summary of neurotransmission  https://www.youtube.com/watch?v=p5zFgT4aofA</a:t>
            </a:r>
            <a:endParaRPr lang="en-US" b="0" dirty="0" smtClean="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FCF2D157-D996-6342-9D59-783F52E4826C}" type="slidenum">
              <a:rPr lang="en-US" sz="1200">
                <a:solidFill>
                  <a:prstClr val="black"/>
                </a:solidFill>
                <a:latin typeface="Calibri" charset="0"/>
              </a:rPr>
              <a:pPr/>
              <a:t>33</a:t>
            </a:fld>
            <a:endParaRPr lang="en-US" sz="1200">
              <a:solidFill>
                <a:prstClr val="black"/>
              </a:solidFill>
              <a:latin typeface="Calibri" charset="0"/>
            </a:endParaRPr>
          </a:p>
        </p:txBody>
      </p:sp>
    </p:spTree>
    <p:extLst>
      <p:ext uri="{BB962C8B-B14F-4D97-AF65-F5344CB8AC3E}">
        <p14:creationId xmlns:p14="http://schemas.microsoft.com/office/powerpoint/2010/main" val="2615592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Classroom Assessment Technique (CAT): One-Minute Paper</a:t>
            </a:r>
          </a:p>
          <a:p>
            <a:endParaRPr lang="en-US" altLang="en-US" dirty="0"/>
          </a:p>
          <a:p>
            <a:r>
              <a:rPr lang="en-US" altLang="en-US" dirty="0"/>
              <a:t>If you are presenting the information on one class day, you might end the material about here. End your class time with a one-minute paper. </a:t>
            </a:r>
          </a:p>
          <a:p>
            <a:endParaRPr lang="en-US" altLang="en-US" dirty="0"/>
          </a:p>
          <a:p>
            <a:r>
              <a:rPr lang="en-US" altLang="en-US" dirty="0"/>
              <a:t>The Minute Paper tests how students are gaining knowledge, or not. The instructor ends class by asking students to write a brief response to the following questions: “What was the most important thing you learned during this class?” and “What important question remains unanswered?”</a:t>
            </a:r>
          </a:p>
          <a:p>
            <a:endParaRPr lang="en-US" altLang="en-US" dirty="0"/>
          </a:p>
          <a:p>
            <a:r>
              <a:rPr lang="en-US" altLang="en-US" dirty="0"/>
              <a:t>Have students briefly answer these questions in writing and turn them in. After class, assess students’ responses. At the beginning of the next class, go over any misunderstandings or relevant questions. </a:t>
            </a:r>
          </a:p>
          <a:p>
            <a:endParaRPr lang="en-US" altLang="en-US" dirty="0"/>
          </a:p>
          <a:p>
            <a:pPr eaLnBrk="1" hangingPunct="1">
              <a:spcBef>
                <a:spcPct val="0"/>
              </a:spcBef>
            </a:pPr>
            <a:r>
              <a:rPr lang="en-US" altLang="en-US" dirty="0"/>
              <a:t>If you do not conclude with this Classroom Assessment Technique (CAT), it would helpful to use another CAT. It could be in the form of a:</a:t>
            </a:r>
          </a:p>
          <a:p>
            <a:pPr lvl="1" eaLnBrk="1" hangingPunct="1">
              <a:spcBef>
                <a:spcPct val="0"/>
              </a:spcBef>
            </a:pPr>
            <a:r>
              <a:rPr lang="en-US" altLang="en-US" dirty="0"/>
              <a:t>Muddy point</a:t>
            </a:r>
          </a:p>
          <a:p>
            <a:pPr lvl="1" eaLnBrk="1" hangingPunct="1">
              <a:spcBef>
                <a:spcPct val="0"/>
              </a:spcBef>
            </a:pPr>
            <a:r>
              <a:rPr lang="en-US" altLang="en-US" dirty="0"/>
              <a:t>One-minute paper</a:t>
            </a:r>
          </a:p>
          <a:p>
            <a:pPr lvl="1" eaLnBrk="1" hangingPunct="1">
              <a:spcBef>
                <a:spcPct val="0"/>
              </a:spcBef>
            </a:pPr>
            <a:r>
              <a:rPr lang="en-US" altLang="en-US" dirty="0"/>
              <a:t>Background knowledge</a:t>
            </a:r>
          </a:p>
          <a:p>
            <a:pPr lvl="1" eaLnBrk="1" hangingPunct="1">
              <a:spcBef>
                <a:spcPct val="0"/>
              </a:spcBef>
            </a:pPr>
            <a:r>
              <a:rPr lang="en-US" altLang="en-US" dirty="0"/>
              <a:t>What’s the Principle?</a:t>
            </a:r>
          </a:p>
          <a:p>
            <a:pPr lvl="1" eaLnBrk="1" hangingPunct="1">
              <a:spcBef>
                <a:spcPct val="0"/>
              </a:spcBef>
            </a:pPr>
            <a:r>
              <a:rPr lang="en-US" altLang="en-US" dirty="0"/>
              <a:t>Defining features Matrix: </a:t>
            </a:r>
          </a:p>
          <a:p>
            <a:pPr eaLnBrk="1" hangingPunct="1">
              <a:spcBef>
                <a:spcPct val="0"/>
              </a:spcBef>
            </a:pPr>
            <a:r>
              <a:rPr lang="en-US" altLang="en-US" dirty="0"/>
              <a:t>For more information on CATs click here: </a:t>
            </a:r>
            <a:r>
              <a:rPr lang="en-US" altLang="en-US" dirty="0">
                <a:hlinkClick r:id="rId3"/>
              </a:rPr>
              <a:t>http://cft.vanderbilt.edu/guides-sub-pages/cats/</a:t>
            </a:r>
            <a:r>
              <a:rPr lang="en-US" altLang="en-US" dirty="0"/>
              <a:t> </a:t>
            </a:r>
            <a:endParaRPr lang="en-US" dirty="0"/>
          </a:p>
        </p:txBody>
      </p:sp>
      <p:sp>
        <p:nvSpPr>
          <p:cNvPr id="4" name="Slide Number Placeholder 3"/>
          <p:cNvSpPr>
            <a:spLocks noGrp="1"/>
          </p:cNvSpPr>
          <p:nvPr>
            <p:ph type="sldNum" sz="quarter" idx="10"/>
          </p:nvPr>
        </p:nvSpPr>
        <p:spPr/>
        <p:txBody>
          <a:bodyPr/>
          <a:lstStyle/>
          <a:p>
            <a:pPr>
              <a:defRPr/>
            </a:pPr>
            <a:fld id="{761BA080-DE63-0B43-97FA-1A4E4EC3ED21}" type="slidenum">
              <a:rPr lang="en-US" smtClean="0">
                <a:solidFill>
                  <a:prstClr val="black"/>
                </a:solidFill>
              </a:rPr>
              <a:pPr>
                <a:defRPr/>
              </a:pPr>
              <a:t>34</a:t>
            </a:fld>
            <a:endParaRPr lang="en-US">
              <a:solidFill>
                <a:prstClr val="black"/>
              </a:solidFill>
            </a:endParaRPr>
          </a:p>
        </p:txBody>
      </p:sp>
    </p:spTree>
    <p:extLst>
      <p:ext uri="{BB962C8B-B14F-4D97-AF65-F5344CB8AC3E}">
        <p14:creationId xmlns:p14="http://schemas.microsoft.com/office/powerpoint/2010/main" val="2675449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Photo Attribution Slide</a:t>
            </a:r>
          </a:p>
          <a:p>
            <a:pPr eaLnBrk="1" hangingPunct="1">
              <a:spcBef>
                <a:spcPct val="0"/>
              </a:spcBef>
            </a:pPr>
            <a:endParaRPr lang="en-US" altLang="en-US" smtClean="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01501B4-5EE6-4A4E-959C-CAE7BB46FB16}" type="slidenum">
              <a:rPr lang="en-US" altLang="en-US" smtClean="0">
                <a:solidFill>
                  <a:srgbClr val="000000"/>
                </a:solidFill>
                <a:ea typeface="MS PGothic" panose="020B0600070205080204" pitchFamily="34" charset="-128"/>
              </a:rPr>
              <a:pPr/>
              <a:t>35</a:t>
            </a:fld>
            <a:endParaRPr lang="en-US" altLang="en-US" smtClean="0">
              <a:solidFill>
                <a:srgbClr val="000000"/>
              </a:solidFill>
              <a:ea typeface="MS PGothic" panose="020B0600070205080204" pitchFamily="34" charset="-128"/>
            </a:endParaRPr>
          </a:p>
        </p:txBody>
      </p:sp>
    </p:spTree>
    <p:extLst>
      <p:ext uri="{BB962C8B-B14F-4D97-AF65-F5344CB8AC3E}">
        <p14:creationId xmlns:p14="http://schemas.microsoft.com/office/powerpoint/2010/main" val="1433183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Photo Attribution Slide</a:t>
            </a:r>
          </a:p>
          <a:p>
            <a:pPr eaLnBrk="1" hangingPunct="1">
              <a:spcBef>
                <a:spcPct val="0"/>
              </a:spcBef>
            </a:pPr>
            <a:endParaRPr lang="en-US" altLang="en-US" smtClean="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9EF18E8-F5CD-4D4E-BC22-23B0D5A86488}" type="slidenum">
              <a:rPr lang="en-US" altLang="en-US" smtClean="0">
                <a:solidFill>
                  <a:srgbClr val="000000"/>
                </a:solidFill>
                <a:ea typeface="MS PGothic" panose="020B0600070205080204" pitchFamily="34" charset="-128"/>
              </a:rPr>
              <a:pPr/>
              <a:t>36</a:t>
            </a:fld>
            <a:endParaRPr lang="en-US" altLang="en-US" smtClean="0">
              <a:solidFill>
                <a:srgbClr val="000000"/>
              </a:solidFill>
              <a:ea typeface="MS PGothic" panose="020B0600070205080204" pitchFamily="34" charset="-128"/>
            </a:endParaRPr>
          </a:p>
        </p:txBody>
      </p:sp>
    </p:spTree>
    <p:extLst>
      <p:ext uri="{BB962C8B-B14F-4D97-AF65-F5344CB8AC3E}">
        <p14:creationId xmlns:p14="http://schemas.microsoft.com/office/powerpoint/2010/main" val="3850878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Photo Attribution Slide</a:t>
            </a:r>
          </a:p>
          <a:p>
            <a:pPr eaLnBrk="1" hangingPunct="1">
              <a:spcBef>
                <a:spcPct val="0"/>
              </a:spcBef>
            </a:pPr>
            <a:endParaRPr lang="en-US" altLang="en-US" smtClean="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9EF18E8-F5CD-4D4E-BC22-23B0D5A86488}" type="slidenum">
              <a:rPr lang="en-US" altLang="en-US" smtClean="0">
                <a:solidFill>
                  <a:srgbClr val="000000"/>
                </a:solidFill>
                <a:ea typeface="MS PGothic" panose="020B0600070205080204" pitchFamily="34" charset="-128"/>
              </a:rPr>
              <a:pPr/>
              <a:t>37</a:t>
            </a:fld>
            <a:endParaRPr lang="en-US" altLang="en-US" smtClean="0">
              <a:solidFill>
                <a:srgbClr val="000000"/>
              </a:solidFill>
              <a:ea typeface="MS PGothic" panose="020B0600070205080204" pitchFamily="34" charset="-128"/>
            </a:endParaRPr>
          </a:p>
        </p:txBody>
      </p:sp>
    </p:spTree>
    <p:extLst>
      <p:ext uri="{BB962C8B-B14F-4D97-AF65-F5344CB8AC3E}">
        <p14:creationId xmlns:p14="http://schemas.microsoft.com/office/powerpoint/2010/main" val="1060297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8195"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a:cs typeface="+mn-cs"/>
              </a:rPr>
              <a:t>The purpose of this slide is to provide students with an overview of the material that will be covered during the lecture.</a:t>
            </a:r>
          </a:p>
          <a:p>
            <a:pPr eaLnBrk="1" hangingPunct="1">
              <a:spcBef>
                <a:spcPct val="0"/>
              </a:spcBef>
              <a:defRPr/>
            </a:pPr>
            <a:endParaRPr lang="en-US" altLang="en-US" dirty="0">
              <a:cs typeface="+mn-cs"/>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3C533FE7-030C-114D-A38E-0430543DA42E}" type="slidenum">
              <a:rPr lang="en-US" sz="1200">
                <a:solidFill>
                  <a:prstClr val="black"/>
                </a:solidFill>
                <a:latin typeface="Calibri" charset="0"/>
              </a:rPr>
              <a:pPr/>
              <a:t>4</a:t>
            </a:fld>
            <a:endParaRPr lang="en-US" sz="1200">
              <a:solidFill>
                <a:prstClr val="black"/>
              </a:solidFill>
              <a:latin typeface="Calibri" charset="0"/>
            </a:endParaRPr>
          </a:p>
        </p:txBody>
      </p:sp>
    </p:spTree>
    <p:extLst>
      <p:ext uri="{BB962C8B-B14F-4D97-AF65-F5344CB8AC3E}">
        <p14:creationId xmlns:p14="http://schemas.microsoft.com/office/powerpoint/2010/main" val="2044344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Tx/>
              <a:buNone/>
            </a:pPr>
            <a:r>
              <a:rPr lang="en-US" dirty="0">
                <a:latin typeface="Calibri" charset="0"/>
                <a:ea typeface="MS PGothic" charset="0"/>
              </a:rPr>
              <a:t>This slide is intended to introduce students to the idea that neurons are discrete units of the nervous system. </a:t>
            </a:r>
          </a:p>
          <a:p>
            <a:pPr eaLnBrk="1" hangingPunct="1">
              <a:spcBef>
                <a:spcPct val="0"/>
              </a:spcBef>
              <a:buFontTx/>
              <a:buNone/>
            </a:pPr>
            <a:endParaRPr lang="en-US" dirty="0">
              <a:latin typeface="Calibri" charset="0"/>
              <a:ea typeface="MS PGothic" charset="0"/>
            </a:endParaRPr>
          </a:p>
          <a:p>
            <a:pPr eaLnBrk="1" hangingPunct="1">
              <a:spcBef>
                <a:spcPct val="0"/>
              </a:spcBef>
              <a:buFontTx/>
              <a:buNone/>
            </a:pPr>
            <a:r>
              <a:rPr lang="en-US" dirty="0">
                <a:latin typeface="Calibri" charset="0"/>
                <a:ea typeface="MS PGothic" charset="0"/>
              </a:rPr>
              <a:t>Present/discuss important work of Ramon</a:t>
            </a:r>
            <a:r>
              <a:rPr lang="en-US" baseline="0" dirty="0">
                <a:latin typeface="Calibri" charset="0"/>
                <a:ea typeface="MS PGothic" charset="0"/>
              </a:rPr>
              <a:t> </a:t>
            </a:r>
            <a:r>
              <a:rPr lang="en-US" baseline="0" dirty="0" err="1">
                <a:latin typeface="Calibri" charset="0"/>
                <a:ea typeface="MS PGothic" charset="0"/>
              </a:rPr>
              <a:t>Cajal</a:t>
            </a:r>
            <a:r>
              <a:rPr lang="en-US" dirty="0">
                <a:latin typeface="Calibri" charset="0"/>
                <a:ea typeface="MS PGothic" charset="0"/>
              </a:rPr>
              <a:t> </a:t>
            </a:r>
          </a:p>
          <a:p>
            <a:pPr eaLnBrk="1" hangingPunct="1">
              <a:spcBef>
                <a:spcPct val="0"/>
              </a:spcBef>
            </a:pPr>
            <a:endParaRPr lang="en-US" b="1" dirty="0">
              <a:latin typeface="Calibri" charset="0"/>
              <a:ea typeface="MS PGothic" charset="0"/>
            </a:endParaRPr>
          </a:p>
          <a:p>
            <a:pPr eaLnBrk="1" hangingPunct="1">
              <a:spcBef>
                <a:spcPct val="0"/>
              </a:spcBef>
            </a:pPr>
            <a:r>
              <a:rPr lang="en-US" dirty="0">
                <a:latin typeface="Calibri" charset="0"/>
                <a:ea typeface="MS PGothic" charset="0"/>
              </a:rPr>
              <a:t>He is </a:t>
            </a:r>
            <a:r>
              <a:rPr lang="en-US" baseline="0" dirty="0">
                <a:latin typeface="Calibri" charset="0"/>
                <a:ea typeface="MS PGothic" charset="0"/>
              </a:rPr>
              <a:t>the first person to identify neurons in the brain as discrete cells.</a:t>
            </a:r>
            <a:endParaRPr lang="en-US" dirty="0">
              <a:latin typeface="Calibri" charset="0"/>
              <a:ea typeface="MS PGothic" charset="0"/>
            </a:endParaRPr>
          </a:p>
          <a:p>
            <a:pPr eaLnBrk="1" hangingPunct="1">
              <a:spcBef>
                <a:spcPct val="0"/>
              </a:spcBef>
            </a:pPr>
            <a:r>
              <a:rPr lang="en-US" b="0" dirty="0">
                <a:latin typeface="Calibri" charset="0"/>
                <a:ea typeface="MS PGothic" charset="0"/>
              </a:rPr>
              <a:t>He combined</a:t>
            </a:r>
            <a:r>
              <a:rPr lang="en-US" b="0" baseline="0" dirty="0">
                <a:latin typeface="Calibri" charset="0"/>
                <a:ea typeface="MS PGothic" charset="0"/>
              </a:rPr>
              <a:t> </a:t>
            </a:r>
            <a:r>
              <a:rPr lang="en-US" baseline="0" dirty="0">
                <a:latin typeface="Calibri" charset="0"/>
                <a:ea typeface="MS PGothic" charset="0"/>
              </a:rPr>
              <a:t>the Golgi stain with the advances of the compound microscope.</a:t>
            </a:r>
          </a:p>
          <a:p>
            <a:pPr eaLnBrk="1" hangingPunct="1">
              <a:spcBef>
                <a:spcPct val="0"/>
              </a:spcBef>
            </a:pPr>
            <a:r>
              <a:rPr lang="en-US" b="1" baseline="0" dirty="0">
                <a:latin typeface="Calibri" charset="0"/>
                <a:ea typeface="MS PGothic" charset="0"/>
              </a:rPr>
              <a:t>(Click): Declares cells are discrete </a:t>
            </a:r>
            <a:r>
              <a:rPr lang="en-US" b="0" baseline="0" dirty="0">
                <a:latin typeface="Calibri" charset="0"/>
                <a:ea typeface="MS PGothic" charset="0"/>
              </a:rPr>
              <a:t>- </a:t>
            </a:r>
            <a:r>
              <a:rPr lang="en-US" baseline="0" dirty="0">
                <a:latin typeface="Calibri" charset="0"/>
                <a:ea typeface="MS PGothic" charset="0"/>
              </a:rPr>
              <a:t>These advances allowed the visualization of discrete cells in the nervous system.</a:t>
            </a:r>
          </a:p>
          <a:p>
            <a:pPr eaLnBrk="1" hangingPunct="1">
              <a:spcBef>
                <a:spcPct val="0"/>
              </a:spcBef>
            </a:pPr>
            <a:r>
              <a:rPr lang="en-US" b="1" baseline="0" dirty="0">
                <a:latin typeface="Calibri" charset="0"/>
                <a:ea typeface="MS PGothic" charset="0"/>
              </a:rPr>
              <a:t>(Click): Structural and functional units of nervous system </a:t>
            </a:r>
            <a:r>
              <a:rPr lang="en-US" b="0" baseline="0" dirty="0">
                <a:latin typeface="Calibri" charset="0"/>
                <a:ea typeface="MS PGothic" charset="0"/>
              </a:rPr>
              <a:t>- </a:t>
            </a:r>
            <a:r>
              <a:rPr lang="en-US" baseline="0" dirty="0" err="1">
                <a:latin typeface="Calibri" charset="0"/>
                <a:ea typeface="MS PGothic" charset="0"/>
              </a:rPr>
              <a:t>Cajal</a:t>
            </a:r>
            <a:r>
              <a:rPr lang="en-US" baseline="0" dirty="0">
                <a:latin typeface="Calibri" charset="0"/>
                <a:ea typeface="MS PGothic" charset="0"/>
              </a:rPr>
              <a:t> proposed that these discrete cells were the structural and functional units of the nervous system, providing a way for information to be communicated and processed in the brain.</a:t>
            </a:r>
          </a:p>
          <a:p>
            <a:pPr eaLnBrk="1" hangingPunct="1">
              <a:spcBef>
                <a:spcPct val="0"/>
              </a:spcBef>
            </a:pPr>
            <a:endParaRPr lang="en-US" baseline="0" dirty="0">
              <a:latin typeface="Calibri" charset="0"/>
              <a:ea typeface="MS PGothic" charset="0"/>
            </a:endParaRPr>
          </a:p>
          <a:p>
            <a:pPr eaLnBrk="1" hangingPunct="1">
              <a:spcBef>
                <a:spcPct val="0"/>
              </a:spcBef>
            </a:pPr>
            <a:r>
              <a:rPr lang="en-US" baseline="0" dirty="0">
                <a:latin typeface="Calibri" charset="0"/>
                <a:ea typeface="MS PGothic" charset="0"/>
              </a:rPr>
              <a:t>This was in direct opposition to prevailing theories of the time that said the brain was an interconnected matrix rather than individual cells separated by space.  It wasn’t until the development of the compound microscope and these special staining techniques that scientists were able to view discrete cells in the brain.</a:t>
            </a: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buFontTx/>
              <a:buChar char="•"/>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69E4445B-9037-8246-9816-24E55C92F282}" type="slidenum">
              <a:rPr lang="en-US" sz="1200">
                <a:solidFill>
                  <a:prstClr val="black"/>
                </a:solidFill>
                <a:latin typeface="Calibri" charset="0"/>
              </a:rPr>
              <a:pPr/>
              <a:t>5</a:t>
            </a:fld>
            <a:endParaRPr lang="en-US" sz="1200">
              <a:solidFill>
                <a:prstClr val="black"/>
              </a:solidFill>
              <a:latin typeface="Calibri" charset="0"/>
            </a:endParaRPr>
          </a:p>
        </p:txBody>
      </p:sp>
    </p:spTree>
    <p:extLst>
      <p:ext uri="{BB962C8B-B14F-4D97-AF65-F5344CB8AC3E}">
        <p14:creationId xmlns:p14="http://schemas.microsoft.com/office/powerpoint/2010/main" val="3613001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8195"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a:cs typeface="+mn-cs"/>
              </a:rPr>
              <a:t>The purpose of this slide is to provide students with an overview of the material that will be covered during the lecture.</a:t>
            </a:r>
            <a:r>
              <a:rPr lang="en-US" altLang="en-US" baseline="0" dirty="0">
                <a:cs typeface="+mn-cs"/>
              </a:rPr>
              <a:t>  This signals moving to the second topic of the structure of the Neuron and Synapse.</a:t>
            </a:r>
            <a:endParaRPr lang="en-US" altLang="en-US" dirty="0">
              <a:cs typeface="+mn-cs"/>
            </a:endParaRPr>
          </a:p>
          <a:p>
            <a:pPr eaLnBrk="1" hangingPunct="1">
              <a:spcBef>
                <a:spcPct val="0"/>
              </a:spcBef>
              <a:defRPr/>
            </a:pPr>
            <a:endParaRPr lang="en-US" altLang="en-US" dirty="0">
              <a:cs typeface="+mn-cs"/>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0E58A1FA-0C3F-744B-8725-F9B638B7D47C}" type="slidenum">
              <a:rPr lang="en-US" sz="1200">
                <a:solidFill>
                  <a:prstClr val="black"/>
                </a:solidFill>
                <a:latin typeface="Calibri" charset="0"/>
              </a:rPr>
              <a:pPr/>
              <a:t>6</a:t>
            </a:fld>
            <a:endParaRPr lang="en-US" sz="1200">
              <a:solidFill>
                <a:prstClr val="black"/>
              </a:solidFill>
              <a:latin typeface="Calibri" charset="0"/>
            </a:endParaRPr>
          </a:p>
        </p:txBody>
      </p:sp>
    </p:spTree>
    <p:extLst>
      <p:ext uri="{BB962C8B-B14F-4D97-AF65-F5344CB8AC3E}">
        <p14:creationId xmlns:p14="http://schemas.microsoft.com/office/powerpoint/2010/main" val="810766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ea typeface="MS PGothic" charset="0"/>
              </a:rPr>
              <a:t>The purpose of this slide is</a:t>
            </a:r>
            <a:r>
              <a:rPr lang="en-US" baseline="0" dirty="0">
                <a:latin typeface="Calibri" charset="0"/>
                <a:ea typeface="MS PGothic" charset="0"/>
              </a:rPr>
              <a:t> to give students a visual picture of the structure of the neuron with the specific features that will be covered in lecture.</a:t>
            </a:r>
          </a:p>
          <a:p>
            <a:pPr eaLnBrk="1" hangingPunct="1">
              <a:spcBef>
                <a:spcPct val="0"/>
              </a:spcBef>
            </a:pPr>
            <a:endParaRPr lang="en-US" baseline="0" dirty="0">
              <a:latin typeface="Calibri" charset="0"/>
              <a:ea typeface="MS PGothic" charset="0"/>
            </a:endParaRPr>
          </a:p>
          <a:p>
            <a:pPr eaLnBrk="1" hangingPunct="1">
              <a:spcBef>
                <a:spcPct val="0"/>
              </a:spcBef>
            </a:pPr>
            <a:r>
              <a:rPr lang="en-US" baseline="0" dirty="0">
                <a:latin typeface="Calibri" charset="0"/>
                <a:ea typeface="MS PGothic" charset="0"/>
              </a:rPr>
              <a:t>Discuss the following terms while pointing them out on the diagram of the neuron.</a:t>
            </a:r>
          </a:p>
          <a:p>
            <a:pPr eaLnBrk="1" hangingPunct="1">
              <a:spcBef>
                <a:spcPct val="0"/>
              </a:spcBef>
            </a:pPr>
            <a:endParaRPr lang="en-US" baseline="0" dirty="0">
              <a:latin typeface="Calibri" charset="0"/>
              <a:ea typeface="MS PGothic" charset="0"/>
            </a:endParaRPr>
          </a:p>
          <a:p>
            <a:pPr eaLnBrk="1" hangingPunct="1">
              <a:spcBef>
                <a:spcPct val="0"/>
              </a:spcBef>
            </a:pPr>
            <a:r>
              <a:rPr lang="en-US" b="1" baseline="0" dirty="0">
                <a:latin typeface="Calibri" charset="0"/>
                <a:ea typeface="MS PGothic" charset="0"/>
              </a:rPr>
              <a:t>Dendrites</a:t>
            </a:r>
            <a:r>
              <a:rPr lang="en-US" baseline="0" dirty="0">
                <a:latin typeface="Calibri" charset="0"/>
                <a:ea typeface="MS PGothic" charset="0"/>
              </a:rPr>
              <a:t>- Part of a neuron that extends away from the cell body and is the main input to the neuron.</a:t>
            </a:r>
          </a:p>
          <a:p>
            <a:pPr eaLnBrk="1" hangingPunct="1">
              <a:spcBef>
                <a:spcPct val="0"/>
              </a:spcBef>
            </a:pPr>
            <a:endParaRPr lang="en-US" baseline="0" dirty="0">
              <a:latin typeface="Calibri" charset="0"/>
              <a:ea typeface="MS PGothic" charset="0"/>
            </a:endParaRPr>
          </a:p>
          <a:p>
            <a:pPr eaLnBrk="1" hangingPunct="1">
              <a:spcBef>
                <a:spcPct val="0"/>
              </a:spcBef>
            </a:pPr>
            <a:r>
              <a:rPr lang="en-US" b="1" baseline="0" dirty="0" smtClean="0">
                <a:latin typeface="Calibri" charset="0"/>
                <a:ea typeface="MS PGothic" charset="0"/>
              </a:rPr>
              <a:t>Myelin </a:t>
            </a:r>
            <a:r>
              <a:rPr lang="en-US" b="1" baseline="0" dirty="0">
                <a:latin typeface="Calibri" charset="0"/>
                <a:ea typeface="MS PGothic" charset="0"/>
              </a:rPr>
              <a:t>Sheath</a:t>
            </a:r>
            <a:r>
              <a:rPr lang="en-US" baseline="0" dirty="0">
                <a:latin typeface="Calibri" charset="0"/>
                <a:ea typeface="MS PGothic" charset="0"/>
              </a:rPr>
              <a:t>- Lipid-based substance around the axon of a neuron that serves as insulation to allow the action potential to conduct rapidly toward the terminal buttons.</a:t>
            </a:r>
          </a:p>
          <a:p>
            <a:pPr eaLnBrk="1" hangingPunct="1">
              <a:spcBef>
                <a:spcPct val="0"/>
              </a:spcBef>
            </a:pPr>
            <a:endParaRPr lang="en-US" baseline="0" dirty="0">
              <a:latin typeface="Calibri" charset="0"/>
              <a:ea typeface="MS PGothic" charset="0"/>
            </a:endParaRPr>
          </a:p>
          <a:p>
            <a:pPr eaLnBrk="1" hangingPunct="1">
              <a:spcBef>
                <a:spcPct val="0"/>
              </a:spcBef>
            </a:pPr>
            <a:r>
              <a:rPr lang="en-US" b="1" baseline="0" dirty="0">
                <a:latin typeface="Calibri" charset="0"/>
                <a:ea typeface="MS PGothic" charset="0"/>
              </a:rPr>
              <a:t>Soma</a:t>
            </a:r>
            <a:r>
              <a:rPr lang="en-US" baseline="0" dirty="0">
                <a:latin typeface="Calibri" charset="0"/>
                <a:ea typeface="MS PGothic" charset="0"/>
              </a:rPr>
              <a:t>- Cell body of a neuron that contains the nucleus and genetic information, and directs protein synthesis.</a:t>
            </a:r>
          </a:p>
          <a:p>
            <a:pPr eaLnBrk="1" hangingPunct="1">
              <a:spcBef>
                <a:spcPct val="0"/>
              </a:spcBef>
            </a:pPr>
            <a:endParaRPr lang="en-US" baseline="0" dirty="0">
              <a:latin typeface="Calibri" charset="0"/>
              <a:ea typeface="MS PGothic" charset="0"/>
            </a:endParaRPr>
          </a:p>
          <a:p>
            <a:pPr eaLnBrk="1" hangingPunct="1">
              <a:spcBef>
                <a:spcPct val="0"/>
              </a:spcBef>
            </a:pPr>
            <a:r>
              <a:rPr lang="en-US" b="1" baseline="0" dirty="0">
                <a:latin typeface="Calibri" charset="0"/>
                <a:ea typeface="MS PGothic" charset="0"/>
              </a:rPr>
              <a:t>Nucleus</a:t>
            </a:r>
            <a:r>
              <a:rPr lang="en-US" baseline="0" dirty="0">
                <a:latin typeface="Calibri" charset="0"/>
                <a:ea typeface="MS PGothic" charset="0"/>
              </a:rPr>
              <a:t>- Found within the cell body, it contains the genetic material for the cell.</a:t>
            </a:r>
          </a:p>
          <a:p>
            <a:pPr eaLnBrk="1" hangingPunct="1">
              <a:spcBef>
                <a:spcPct val="0"/>
              </a:spcBef>
            </a:pPr>
            <a:endParaRPr lang="en-US" baseline="0" dirty="0">
              <a:latin typeface="Calibri" charset="0"/>
              <a:ea typeface="MS PGothic" charset="0"/>
            </a:endParaRPr>
          </a:p>
          <a:p>
            <a:pPr eaLnBrk="1" hangingPunct="1">
              <a:spcBef>
                <a:spcPct val="0"/>
              </a:spcBef>
            </a:pPr>
            <a:r>
              <a:rPr lang="en-US" b="1" baseline="0" dirty="0">
                <a:latin typeface="Calibri" charset="0"/>
                <a:ea typeface="MS PGothic" charset="0"/>
              </a:rPr>
              <a:t>Axon</a:t>
            </a:r>
            <a:r>
              <a:rPr lang="en-US" baseline="0" dirty="0">
                <a:latin typeface="Calibri" charset="0"/>
                <a:ea typeface="MS PGothic" charset="0"/>
              </a:rPr>
              <a:t>- Part of the neuron that extends off the soma, splitting several times to connect with other neurons; main output of the neuron.</a:t>
            </a:r>
          </a:p>
          <a:p>
            <a:pPr eaLnBrk="1" hangingPunct="1">
              <a:spcBef>
                <a:spcPct val="0"/>
              </a:spcBef>
            </a:pPr>
            <a:endParaRPr lang="en-US" baseline="0" dirty="0">
              <a:latin typeface="Calibri" charset="0"/>
              <a:ea typeface="MS PGothic" charset="0"/>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F8281C26-C047-0E40-9C82-0FABB4B4C424}" type="slidenum">
              <a:rPr lang="en-US" sz="1200">
                <a:solidFill>
                  <a:prstClr val="black"/>
                </a:solidFill>
                <a:latin typeface="Calibri" charset="0"/>
              </a:rPr>
              <a:pPr/>
              <a:t>7</a:t>
            </a:fld>
            <a:endParaRPr lang="en-US" sz="1200">
              <a:solidFill>
                <a:prstClr val="black"/>
              </a:solidFill>
              <a:latin typeface="Calibri" charset="0"/>
            </a:endParaRPr>
          </a:p>
        </p:txBody>
      </p:sp>
    </p:spTree>
    <p:extLst>
      <p:ext uri="{BB962C8B-B14F-4D97-AF65-F5344CB8AC3E}">
        <p14:creationId xmlns:p14="http://schemas.microsoft.com/office/powerpoint/2010/main" val="719802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ea typeface="MS PGothic" charset="0"/>
              </a:rPr>
              <a:t>The purpose of this slide is to familiarize students with the anatomy of the synapse.</a:t>
            </a:r>
            <a:r>
              <a:rPr lang="en-US" baseline="0" dirty="0">
                <a:latin typeface="Calibri" charset="0"/>
                <a:ea typeface="MS PGothic" charset="0"/>
              </a:rPr>
              <a:t>  The instructor should point out the various structures while defining the function of each structure.</a:t>
            </a:r>
          </a:p>
          <a:p>
            <a:pPr eaLnBrk="1" hangingPunct="1">
              <a:spcBef>
                <a:spcPct val="0"/>
              </a:spcBef>
            </a:pPr>
            <a:endParaRPr lang="en-US" baseline="0" dirty="0">
              <a:latin typeface="Calibri" charset="0"/>
              <a:ea typeface="MS PGothic" charset="0"/>
            </a:endParaRPr>
          </a:p>
          <a:p>
            <a:pPr eaLnBrk="1" hangingPunct="1">
              <a:spcBef>
                <a:spcPct val="0"/>
              </a:spcBef>
            </a:pPr>
            <a:r>
              <a:rPr lang="en-US" b="1" baseline="0" dirty="0">
                <a:latin typeface="Calibri" charset="0"/>
                <a:ea typeface="MS PGothic" charset="0"/>
              </a:rPr>
              <a:t>Vesicle</a:t>
            </a:r>
            <a:r>
              <a:rPr lang="en-US" baseline="0" dirty="0">
                <a:latin typeface="Calibri" charset="0"/>
                <a:ea typeface="MS PGothic" charset="0"/>
              </a:rPr>
              <a:t>- Packages containing neurotransmitter.  They must bind to the cell membrane and dispense their neurotransmitter through a process using </a:t>
            </a:r>
            <a:r>
              <a:rPr lang="en-US" b="1" i="1" baseline="0" dirty="0" smtClean="0">
                <a:latin typeface="Calibri" charset="0"/>
                <a:ea typeface="MS PGothic" charset="0"/>
              </a:rPr>
              <a:t>exocytosis</a:t>
            </a:r>
            <a:r>
              <a:rPr lang="en-US" baseline="0" dirty="0" smtClean="0">
                <a:latin typeface="Calibri" charset="0"/>
                <a:ea typeface="MS PGothic" charset="0"/>
              </a:rPr>
              <a:t> (the process of having a synaptic vesicle containing various neurotransmitters fuse with the cell membrane and release the neurotransmitter into the synapse). </a:t>
            </a:r>
            <a:endParaRPr lang="en-US" baseline="0" dirty="0">
              <a:latin typeface="Calibri" charset="0"/>
              <a:ea typeface="MS PGothic" charset="0"/>
            </a:endParaRPr>
          </a:p>
          <a:p>
            <a:pPr eaLnBrk="1" hangingPunct="1">
              <a:spcBef>
                <a:spcPct val="0"/>
              </a:spcBef>
            </a:pPr>
            <a:endParaRPr lang="en-US" baseline="0" dirty="0" smtClean="0">
              <a:latin typeface="Calibri" charset="0"/>
              <a:ea typeface="MS PGothic" charset="0"/>
            </a:endParaRPr>
          </a:p>
          <a:p>
            <a:pPr marL="0" marR="0" lvl="0" indent="0" algn="l" defTabSz="457200" rtl="0" eaLnBrk="1" fontAlgn="base" latinLnBrk="0" hangingPunct="1">
              <a:lnSpc>
                <a:spcPct val="100000"/>
              </a:lnSpc>
              <a:spcBef>
                <a:spcPct val="0"/>
              </a:spcBef>
              <a:spcAft>
                <a:spcPct val="0"/>
              </a:spcAft>
              <a:buClrTx/>
              <a:buSzTx/>
              <a:buFontTx/>
              <a:buNone/>
              <a:tabLst/>
              <a:defRPr/>
            </a:pPr>
            <a:r>
              <a:rPr lang="en-US" b="1" baseline="0" dirty="0" smtClean="0">
                <a:latin typeface="Calibri" charset="0"/>
                <a:ea typeface="MS PGothic" charset="0"/>
              </a:rPr>
              <a:t>Terminal Button</a:t>
            </a:r>
            <a:r>
              <a:rPr lang="en-US" baseline="0" dirty="0" smtClean="0">
                <a:latin typeface="Calibri" charset="0"/>
                <a:ea typeface="MS PGothic" charset="0"/>
              </a:rPr>
              <a:t>- The part of the end of the axon that form synapses with the postsynaptic dendrite, axon, or soma.</a:t>
            </a:r>
            <a:endParaRPr lang="en-US" baseline="0" dirty="0">
              <a:latin typeface="Calibri" charset="0"/>
              <a:ea typeface="MS PGothic" charset="0"/>
            </a:endParaRPr>
          </a:p>
          <a:p>
            <a:pPr eaLnBrk="1" hangingPunct="1">
              <a:spcBef>
                <a:spcPct val="0"/>
              </a:spcBef>
            </a:pPr>
            <a:endParaRPr lang="en-US" b="1" baseline="0" dirty="0" smtClean="0">
              <a:latin typeface="Calibri" charset="0"/>
              <a:ea typeface="MS PGothic" charset="0"/>
            </a:endParaRPr>
          </a:p>
          <a:p>
            <a:pPr eaLnBrk="1" hangingPunct="1">
              <a:spcBef>
                <a:spcPct val="0"/>
              </a:spcBef>
            </a:pPr>
            <a:r>
              <a:rPr lang="en-US" b="1" baseline="0" dirty="0" smtClean="0">
                <a:latin typeface="Calibri" charset="0"/>
                <a:ea typeface="MS PGothic" charset="0"/>
              </a:rPr>
              <a:t>Presynaptic </a:t>
            </a:r>
            <a:r>
              <a:rPr lang="en-US" b="1" baseline="0" dirty="0">
                <a:latin typeface="Calibri" charset="0"/>
                <a:ea typeface="MS PGothic" charset="0"/>
              </a:rPr>
              <a:t>terminal button- </a:t>
            </a:r>
            <a:r>
              <a:rPr lang="en-US" b="0" baseline="0" dirty="0">
                <a:latin typeface="Calibri" charset="0"/>
                <a:ea typeface="MS PGothic" charset="0"/>
              </a:rPr>
              <a:t>The</a:t>
            </a:r>
            <a:r>
              <a:rPr lang="en-US" b="1" baseline="0" dirty="0">
                <a:latin typeface="Calibri" charset="0"/>
                <a:ea typeface="MS PGothic" charset="0"/>
              </a:rPr>
              <a:t> </a:t>
            </a:r>
            <a:r>
              <a:rPr lang="en-US" baseline="0" dirty="0">
                <a:latin typeface="Calibri" charset="0"/>
                <a:ea typeface="MS PGothic" charset="0"/>
              </a:rPr>
              <a:t>extension found at the end of the axon where information is conveyed to the next neuron.</a:t>
            </a:r>
          </a:p>
          <a:p>
            <a:pPr eaLnBrk="1" hangingPunct="1">
              <a:spcBef>
                <a:spcPct val="0"/>
              </a:spcBef>
            </a:pPr>
            <a:endParaRPr lang="en-US" baseline="0" dirty="0">
              <a:latin typeface="Calibri" charset="0"/>
              <a:ea typeface="MS PGothic" charset="0"/>
            </a:endParaRPr>
          </a:p>
          <a:p>
            <a:pPr eaLnBrk="1" hangingPunct="1">
              <a:spcBef>
                <a:spcPct val="0"/>
              </a:spcBef>
            </a:pPr>
            <a:r>
              <a:rPr lang="en-US" b="1" baseline="0" dirty="0">
                <a:latin typeface="Calibri" charset="0"/>
                <a:ea typeface="MS PGothic" charset="0"/>
              </a:rPr>
              <a:t>Synaptic gap</a:t>
            </a:r>
            <a:r>
              <a:rPr lang="en-US" baseline="0" dirty="0">
                <a:latin typeface="Calibri" charset="0"/>
                <a:ea typeface="MS PGothic" charset="0"/>
              </a:rPr>
              <a:t>- Small space separating the presynaptic and postsynaptic cell.  It is the space that neurotransmitter diffuses across to bind to receptors.</a:t>
            </a:r>
          </a:p>
          <a:p>
            <a:pPr eaLnBrk="1" hangingPunct="1">
              <a:spcBef>
                <a:spcPct val="0"/>
              </a:spcBef>
            </a:pPr>
            <a:endParaRPr lang="en-US" baseline="0" dirty="0">
              <a:latin typeface="Calibri" charset="0"/>
              <a:ea typeface="MS PGothic" charset="0"/>
            </a:endParaRPr>
          </a:p>
          <a:p>
            <a:pPr eaLnBrk="1" hangingPunct="1">
              <a:spcBef>
                <a:spcPct val="0"/>
              </a:spcBef>
            </a:pPr>
            <a:r>
              <a:rPr lang="en-US" b="1" baseline="0" dirty="0">
                <a:latin typeface="Calibri" charset="0"/>
                <a:ea typeface="MS PGothic" charset="0"/>
              </a:rPr>
              <a:t>Neurotransmitter</a:t>
            </a:r>
            <a:r>
              <a:rPr lang="en-US" baseline="0" dirty="0">
                <a:latin typeface="Calibri" charset="0"/>
                <a:ea typeface="MS PGothic" charset="0"/>
              </a:rPr>
              <a:t>- Chemical substance released by the presynaptic terminal button that acts on the postsynaptic cell.</a:t>
            </a:r>
          </a:p>
          <a:p>
            <a:pPr eaLnBrk="1" hangingPunct="1">
              <a:spcBef>
                <a:spcPct val="0"/>
              </a:spcBef>
            </a:pPr>
            <a:endParaRPr lang="en-US" baseline="0" dirty="0">
              <a:latin typeface="Calibri" charset="0"/>
              <a:ea typeface="MS PGothic" charset="0"/>
            </a:endParaRPr>
          </a:p>
          <a:p>
            <a:pPr eaLnBrk="1" hangingPunct="1">
              <a:spcBef>
                <a:spcPct val="0"/>
              </a:spcBef>
            </a:pPr>
            <a:r>
              <a:rPr lang="en-US" b="1" baseline="0" dirty="0">
                <a:latin typeface="Calibri" charset="0"/>
                <a:ea typeface="MS PGothic" charset="0"/>
              </a:rPr>
              <a:t>Receptor</a:t>
            </a:r>
            <a:r>
              <a:rPr lang="en-US" baseline="0" dirty="0">
                <a:latin typeface="Calibri" charset="0"/>
                <a:ea typeface="MS PGothic" charset="0"/>
              </a:rPr>
              <a:t>- The binding site for neurotransmitter.  The neurotransmitter must fit in the receptor in a lock and key fashion and when it binds, it opens an ion channel that allows ions to flow into or out of the postsynaptic cell.</a:t>
            </a:r>
          </a:p>
          <a:p>
            <a:pPr eaLnBrk="1" hangingPunct="1">
              <a:spcBef>
                <a:spcPct val="0"/>
              </a:spcBef>
            </a:pPr>
            <a:endParaRPr lang="en-US" baseline="0" dirty="0" smtClean="0">
              <a:latin typeface="Calibri" charset="0"/>
              <a:ea typeface="MS PGothic" charset="0"/>
            </a:endParaRPr>
          </a:p>
          <a:p>
            <a:pPr marL="0" marR="0" lvl="0" indent="0" algn="l" defTabSz="457200" rtl="0" eaLnBrk="1" fontAlgn="base" latinLnBrk="0" hangingPunct="1">
              <a:lnSpc>
                <a:spcPct val="100000"/>
              </a:lnSpc>
              <a:spcBef>
                <a:spcPct val="0"/>
              </a:spcBef>
              <a:spcAft>
                <a:spcPct val="0"/>
              </a:spcAft>
              <a:buClrTx/>
              <a:buSzTx/>
              <a:buFontTx/>
              <a:buNone/>
              <a:tabLst/>
              <a:defRPr/>
            </a:pPr>
            <a:r>
              <a:rPr lang="en-US" b="1" baseline="0" dirty="0" smtClean="0">
                <a:latin typeface="Calibri" charset="0"/>
                <a:ea typeface="MS PGothic" charset="0"/>
              </a:rPr>
              <a:t>Spines</a:t>
            </a:r>
            <a:r>
              <a:rPr lang="en-US" baseline="0" dirty="0" smtClean="0">
                <a:latin typeface="Calibri" charset="0"/>
                <a:ea typeface="MS PGothic" charset="0"/>
              </a:rPr>
              <a:t>- Protrusions on the dendrite of a neuron that form synapses with terminal buttons of the presynaptic axon.</a:t>
            </a:r>
          </a:p>
          <a:p>
            <a:pPr eaLnBrk="1" hangingPunct="1">
              <a:spcBef>
                <a:spcPct val="0"/>
              </a:spcBef>
            </a:pPr>
            <a:endParaRPr lang="en-US" baseline="0" dirty="0">
              <a:latin typeface="Calibri" charset="0"/>
              <a:ea typeface="MS PGothic" charset="0"/>
            </a:endParaRPr>
          </a:p>
          <a:p>
            <a:pPr eaLnBrk="1" hangingPunct="1">
              <a:spcBef>
                <a:spcPct val="0"/>
              </a:spcBef>
            </a:pPr>
            <a:r>
              <a:rPr lang="en-US" b="1" baseline="0" dirty="0">
                <a:latin typeface="Calibri" charset="0"/>
                <a:ea typeface="MS PGothic" charset="0"/>
              </a:rPr>
              <a:t>Postsynaptic spine</a:t>
            </a:r>
            <a:r>
              <a:rPr lang="en-US" baseline="0" dirty="0">
                <a:latin typeface="Calibri" charset="0"/>
                <a:ea typeface="MS PGothic" charset="0"/>
              </a:rPr>
              <a:t>- Protrusions on the dendrite of a neuron that form synapses with terminal buttons of the presynaptic cell.</a:t>
            </a:r>
            <a:endParaRPr lang="en-US" dirty="0">
              <a:latin typeface="Calibri" charset="0"/>
              <a:ea typeface="MS PGothic" charset="0"/>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E6368A5F-1248-1A40-AF25-EA0F868ECF66}" type="slidenum">
              <a:rPr lang="en-US" sz="1200">
                <a:solidFill>
                  <a:prstClr val="black"/>
                </a:solidFill>
                <a:latin typeface="Calibri" charset="0"/>
              </a:rPr>
              <a:pPr/>
              <a:t>8</a:t>
            </a:fld>
            <a:endParaRPr lang="en-US" sz="1200">
              <a:solidFill>
                <a:prstClr val="black"/>
              </a:solidFill>
              <a:latin typeface="Calibri" charset="0"/>
            </a:endParaRPr>
          </a:p>
        </p:txBody>
      </p:sp>
    </p:spTree>
    <p:extLst>
      <p:ext uri="{BB962C8B-B14F-4D97-AF65-F5344CB8AC3E}">
        <p14:creationId xmlns:p14="http://schemas.microsoft.com/office/powerpoint/2010/main" val="2572742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8195"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a:cs typeface="+mn-cs"/>
              </a:rPr>
              <a:t>The purpose of this slide is to provide students with an overview of the material that will be covered during the lecture</a:t>
            </a:r>
          </a:p>
          <a:p>
            <a:pPr eaLnBrk="1" hangingPunct="1">
              <a:spcBef>
                <a:spcPct val="0"/>
              </a:spcBef>
              <a:defRPr/>
            </a:pPr>
            <a:endParaRPr lang="en-US" altLang="en-US" dirty="0">
              <a:cs typeface="+mn-cs"/>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393AA0CB-9263-B444-9CCE-226BFD77FAD1}" type="slidenum">
              <a:rPr lang="en-US" sz="1200">
                <a:solidFill>
                  <a:prstClr val="black"/>
                </a:solidFill>
                <a:latin typeface="Calibri" charset="0"/>
              </a:rPr>
              <a:pPr/>
              <a:t>9</a:t>
            </a:fld>
            <a:endParaRPr lang="en-US" sz="1200">
              <a:solidFill>
                <a:prstClr val="black"/>
              </a:solidFill>
              <a:latin typeface="Calibri" charset="0"/>
            </a:endParaRPr>
          </a:p>
        </p:txBody>
      </p:sp>
    </p:spTree>
    <p:extLst>
      <p:ext uri="{BB962C8B-B14F-4D97-AF65-F5344CB8AC3E}">
        <p14:creationId xmlns:p14="http://schemas.microsoft.com/office/powerpoint/2010/main" val="1815391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9B6C8FF-28DF-1D4A-B4B4-2C8F2AA88043}" type="datetimeFigureOut">
              <a:rPr lang="en-US"/>
              <a:pPr>
                <a:defRPr/>
              </a:pPr>
              <a:t>11/10/2016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1327E7F-B9FA-B14A-8966-8B70FEF2EF55}" type="slidenum">
              <a:rPr lang="en-US"/>
              <a:pPr>
                <a:defRPr/>
              </a:pPr>
              <a:t>‹#›</a:t>
            </a:fld>
            <a:endParaRPr lang="en-US"/>
          </a:p>
        </p:txBody>
      </p:sp>
    </p:spTree>
    <p:extLst>
      <p:ext uri="{BB962C8B-B14F-4D97-AF65-F5344CB8AC3E}">
        <p14:creationId xmlns:p14="http://schemas.microsoft.com/office/powerpoint/2010/main" val="2069124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52EC115-1CBD-FB40-9DF4-C22599BA5F89}" type="datetimeFigureOut">
              <a:rPr lang="en-US"/>
              <a:pPr>
                <a:defRPr/>
              </a:pPr>
              <a:t>11/10/2016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CB507758-0AC0-5B4E-B31A-31D3678AF40C}" type="slidenum">
              <a:rPr lang="en-US"/>
              <a:pPr>
                <a:defRPr/>
              </a:pPr>
              <a:t>‹#›</a:t>
            </a:fld>
            <a:endParaRPr lang="en-US"/>
          </a:p>
        </p:txBody>
      </p:sp>
    </p:spTree>
    <p:extLst>
      <p:ext uri="{BB962C8B-B14F-4D97-AF65-F5344CB8AC3E}">
        <p14:creationId xmlns:p14="http://schemas.microsoft.com/office/powerpoint/2010/main" val="1521678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A902476-C1CF-B042-95C7-F2367EBA16FB}" type="datetimeFigureOut">
              <a:rPr lang="en-US"/>
              <a:pPr>
                <a:defRPr/>
              </a:pPr>
              <a:t>11/10/2016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584858F-85F4-604A-914B-BDEDBF9DC12D}" type="slidenum">
              <a:rPr lang="en-US"/>
              <a:pPr>
                <a:defRPr/>
              </a:pPr>
              <a:t>‹#›</a:t>
            </a:fld>
            <a:endParaRPr lang="en-US"/>
          </a:p>
        </p:txBody>
      </p:sp>
    </p:spTree>
    <p:extLst>
      <p:ext uri="{BB962C8B-B14F-4D97-AF65-F5344CB8AC3E}">
        <p14:creationId xmlns:p14="http://schemas.microsoft.com/office/powerpoint/2010/main" val="1620018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B7C8D7E-39ED-A449-8CF3-D2CC7121D4D2}" type="datetimeFigureOut">
              <a:rPr lang="en-US"/>
              <a:pPr>
                <a:defRPr/>
              </a:pPr>
              <a:t>11/10/2016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985BBB5-8578-F64C-9A66-E1E1D61B571B}" type="slidenum">
              <a:rPr lang="en-US"/>
              <a:pPr>
                <a:defRPr/>
              </a:pPr>
              <a:t>‹#›</a:t>
            </a:fld>
            <a:endParaRPr lang="en-US"/>
          </a:p>
        </p:txBody>
      </p:sp>
    </p:spTree>
    <p:extLst>
      <p:ext uri="{BB962C8B-B14F-4D97-AF65-F5344CB8AC3E}">
        <p14:creationId xmlns:p14="http://schemas.microsoft.com/office/powerpoint/2010/main" val="1755715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37DF5573-8472-A345-AA7E-2C12663535E5}" type="datetimeFigureOut">
              <a:rPr lang="en-US"/>
              <a:pPr>
                <a:defRPr/>
              </a:pPr>
              <a:t>11/10/2016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1636AD2-0BD2-7141-90F7-D6F75E70156A}" type="slidenum">
              <a:rPr lang="en-US"/>
              <a:pPr>
                <a:defRPr/>
              </a:pPr>
              <a:t>‹#›</a:t>
            </a:fld>
            <a:endParaRPr lang="en-US"/>
          </a:p>
        </p:txBody>
      </p:sp>
    </p:spTree>
    <p:extLst>
      <p:ext uri="{BB962C8B-B14F-4D97-AF65-F5344CB8AC3E}">
        <p14:creationId xmlns:p14="http://schemas.microsoft.com/office/powerpoint/2010/main" val="765119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7E2709E-AC73-5E49-8B28-BA44D03BF01A}" type="datetimeFigureOut">
              <a:rPr lang="en-US"/>
              <a:pPr>
                <a:defRPr/>
              </a:pPr>
              <a:t>11/10/2016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493D2880-222B-2D45-8D32-7F6E2E04F4A5}" type="slidenum">
              <a:rPr lang="en-US"/>
              <a:pPr>
                <a:defRPr/>
              </a:pPr>
              <a:t>‹#›</a:t>
            </a:fld>
            <a:endParaRPr lang="en-US"/>
          </a:p>
        </p:txBody>
      </p:sp>
    </p:spTree>
    <p:extLst>
      <p:ext uri="{BB962C8B-B14F-4D97-AF65-F5344CB8AC3E}">
        <p14:creationId xmlns:p14="http://schemas.microsoft.com/office/powerpoint/2010/main" val="769733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53170662-BD64-D844-8365-BA5429571E31}" type="datetimeFigureOut">
              <a:rPr lang="en-US"/>
              <a:pPr>
                <a:defRPr/>
              </a:pPr>
              <a:t>11/10/2016</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BB1CF11A-329F-C44D-8DF3-0157970F2F48}" type="slidenum">
              <a:rPr lang="en-US"/>
              <a:pPr>
                <a:defRPr/>
              </a:pPr>
              <a:t>‹#›</a:t>
            </a:fld>
            <a:endParaRPr lang="en-US"/>
          </a:p>
        </p:txBody>
      </p:sp>
    </p:spTree>
    <p:extLst>
      <p:ext uri="{BB962C8B-B14F-4D97-AF65-F5344CB8AC3E}">
        <p14:creationId xmlns:p14="http://schemas.microsoft.com/office/powerpoint/2010/main" val="4144240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D3188487-219C-3645-AC1E-9B5DA3AE1EC7}" type="datetimeFigureOut">
              <a:rPr lang="en-US"/>
              <a:pPr>
                <a:defRPr/>
              </a:pPr>
              <a:t>11/10/2016</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C8BA3421-A5DE-8246-A607-5460072A6314}" type="slidenum">
              <a:rPr lang="en-US"/>
              <a:pPr>
                <a:defRPr/>
              </a:pPr>
              <a:t>‹#›</a:t>
            </a:fld>
            <a:endParaRPr lang="en-US"/>
          </a:p>
        </p:txBody>
      </p:sp>
    </p:spTree>
    <p:extLst>
      <p:ext uri="{BB962C8B-B14F-4D97-AF65-F5344CB8AC3E}">
        <p14:creationId xmlns:p14="http://schemas.microsoft.com/office/powerpoint/2010/main" val="708432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015E34F-7386-0145-B42B-26F316B6042C}" type="datetimeFigureOut">
              <a:rPr lang="en-US"/>
              <a:pPr>
                <a:defRPr/>
              </a:pPr>
              <a:t>11/10/2016</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5AEA60DD-7959-E94A-A333-0337888C7E66}" type="slidenum">
              <a:rPr lang="en-US"/>
              <a:pPr>
                <a:defRPr/>
              </a:pPr>
              <a:t>‹#›</a:t>
            </a:fld>
            <a:endParaRPr lang="en-US"/>
          </a:p>
        </p:txBody>
      </p:sp>
    </p:spTree>
    <p:extLst>
      <p:ext uri="{BB962C8B-B14F-4D97-AF65-F5344CB8AC3E}">
        <p14:creationId xmlns:p14="http://schemas.microsoft.com/office/powerpoint/2010/main" val="1175288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F3FC473-A574-2146-8E5A-F5320881FD0C}" type="datetimeFigureOut">
              <a:rPr lang="en-US"/>
              <a:pPr>
                <a:defRPr/>
              </a:pPr>
              <a:t>11/10/2016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5314EDC-1EE8-B242-A29D-C6C00B0A2137}" type="slidenum">
              <a:rPr lang="en-US"/>
              <a:pPr>
                <a:defRPr/>
              </a:pPr>
              <a:t>‹#›</a:t>
            </a:fld>
            <a:endParaRPr lang="en-US"/>
          </a:p>
        </p:txBody>
      </p:sp>
    </p:spTree>
    <p:extLst>
      <p:ext uri="{BB962C8B-B14F-4D97-AF65-F5344CB8AC3E}">
        <p14:creationId xmlns:p14="http://schemas.microsoft.com/office/powerpoint/2010/main" val="412100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9F0EA75-C5A7-AD4D-A582-7927D9194DED}" type="datetimeFigureOut">
              <a:rPr lang="en-US"/>
              <a:pPr>
                <a:defRPr/>
              </a:pPr>
              <a:t>11/10/2016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6C584F86-A455-3547-8D96-2E092E0AB16C}" type="slidenum">
              <a:rPr lang="en-US"/>
              <a:pPr>
                <a:defRPr/>
              </a:pPr>
              <a:t>‹#›</a:t>
            </a:fld>
            <a:endParaRPr lang="en-US"/>
          </a:p>
        </p:txBody>
      </p:sp>
    </p:spTree>
    <p:extLst>
      <p:ext uri="{BB962C8B-B14F-4D97-AF65-F5344CB8AC3E}">
        <p14:creationId xmlns:p14="http://schemas.microsoft.com/office/powerpoint/2010/main" val="1636121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charset="0"/>
              </a:defRPr>
            </a:lvl1pPr>
          </a:lstStyle>
          <a:p>
            <a:pPr defTabSz="457200" fontAlgn="base">
              <a:spcBef>
                <a:spcPct val="0"/>
              </a:spcBef>
              <a:spcAft>
                <a:spcPct val="0"/>
              </a:spcAft>
              <a:defRPr/>
            </a:pPr>
            <a:fld id="{A470A8CA-4821-1E48-B7ED-34145C940E90}" type="datetimeFigureOut">
              <a:rPr lang="en-US">
                <a:ea typeface="MS PGothic" charset="0"/>
              </a:rPr>
              <a:pPr defTabSz="457200" fontAlgn="base">
                <a:spcBef>
                  <a:spcPct val="0"/>
                </a:spcBef>
                <a:spcAft>
                  <a:spcPct val="0"/>
                </a:spcAft>
                <a:defRPr/>
              </a:pPr>
              <a:t>11/10/2016</a:t>
            </a:fld>
            <a:endParaRPr lang="en-US">
              <a:ea typeface="MS PGothic"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defTabSz="457200">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charset="0"/>
              </a:defRPr>
            </a:lvl1pPr>
          </a:lstStyle>
          <a:p>
            <a:pPr defTabSz="457200" fontAlgn="base">
              <a:spcBef>
                <a:spcPct val="0"/>
              </a:spcBef>
              <a:spcAft>
                <a:spcPct val="0"/>
              </a:spcAft>
              <a:defRPr/>
            </a:pPr>
            <a:fld id="{E5444380-04AB-BF47-AB05-E31918ECDD99}" type="slidenum">
              <a:rPr lang="en-US">
                <a:ea typeface="MS PGothic" charset="0"/>
              </a:rPr>
              <a:pPr defTabSz="457200" fontAlgn="base">
                <a:spcBef>
                  <a:spcPct val="0"/>
                </a:spcBef>
                <a:spcAft>
                  <a:spcPct val="0"/>
                </a:spcAft>
                <a:defRPr/>
              </a:pPr>
              <a:t>‹#›</a:t>
            </a:fld>
            <a:endParaRPr lang="en-US">
              <a:ea typeface="MS PGothic" charset="0"/>
            </a:endParaRPr>
          </a:p>
        </p:txBody>
      </p:sp>
      <p:pic>
        <p:nvPicPr>
          <p:cNvPr id="1031" name="Picture 6"/>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8285163" y="300038"/>
            <a:ext cx="401637" cy="54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690777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M1E9Lm16cUs"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youtube.com/watch?v=fHRC8SlLcH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RyfJwisRxvs"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hyperlink" Target="https://www.youtube.com/watch?v=p5zFgT4aofA"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685800" y="3524250"/>
            <a:ext cx="7772400" cy="1470025"/>
          </a:xfrm>
        </p:spPr>
        <p:txBody>
          <a:bodyPr/>
          <a:lstStyle/>
          <a:p>
            <a:pPr eaLnBrk="1" hangingPunct="1"/>
            <a:r>
              <a:rPr lang="en-US" b="1">
                <a:latin typeface="Calibri" charset="0"/>
                <a:ea typeface="MS PGothic" charset="0"/>
              </a:rPr>
              <a:t>Neurons</a:t>
            </a:r>
          </a:p>
        </p:txBody>
      </p:sp>
      <p:sp>
        <p:nvSpPr>
          <p:cNvPr id="3" name="Subtitle 2"/>
          <p:cNvSpPr>
            <a:spLocks noGrp="1"/>
          </p:cNvSpPr>
          <p:nvPr>
            <p:ph type="subTitle" idx="1"/>
          </p:nvPr>
        </p:nvSpPr>
        <p:spPr>
          <a:xfrm>
            <a:off x="1371600" y="4635500"/>
            <a:ext cx="6400800" cy="1752600"/>
          </a:xfrm>
        </p:spPr>
        <p:txBody>
          <a:bodyPr rtlCol="0">
            <a:normAutofit/>
          </a:bodyPr>
          <a:lstStyle/>
          <a:p>
            <a:pPr eaLnBrk="1" fontAlgn="auto" hangingPunct="1">
              <a:spcAft>
                <a:spcPts val="0"/>
              </a:spcAft>
              <a:buFont typeface="Arial"/>
              <a:buNone/>
              <a:defRPr/>
            </a:pPr>
            <a:r>
              <a:rPr lang="en-US" dirty="0">
                <a:ea typeface="+mn-ea"/>
                <a:cs typeface="+mn-cs"/>
              </a:rPr>
              <a:t>[Professor Name]</a:t>
            </a:r>
          </a:p>
          <a:p>
            <a:pPr eaLnBrk="1" fontAlgn="auto" hangingPunct="1">
              <a:spcAft>
                <a:spcPts val="0"/>
              </a:spcAft>
              <a:buFont typeface="Arial"/>
              <a:buNone/>
              <a:defRPr/>
            </a:pPr>
            <a:r>
              <a:rPr lang="en-US" dirty="0">
                <a:ea typeface="+mn-ea"/>
                <a:cs typeface="+mn-cs"/>
              </a:rPr>
              <a:t>[Class and Section Number]</a:t>
            </a:r>
          </a:p>
        </p:txBody>
      </p:sp>
      <p:pic>
        <p:nvPicPr>
          <p:cNvPr id="14339"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7638" y="6275388"/>
            <a:ext cx="1228725" cy="428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4982" y="249224"/>
            <a:ext cx="5394036" cy="3590405"/>
          </a:xfrm>
          <a:prstGeom prst="rect">
            <a:avLst/>
          </a:prstGeom>
          <a:ln>
            <a:noFill/>
          </a:ln>
          <a:effectLst/>
        </p:spPr>
      </p:pic>
    </p:spTree>
    <p:extLst>
      <p:ext uri="{BB962C8B-B14F-4D97-AF65-F5344CB8AC3E}">
        <p14:creationId xmlns:p14="http://schemas.microsoft.com/office/powerpoint/2010/main" val="5131928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526" y="1770898"/>
            <a:ext cx="7269395" cy="3658027"/>
          </a:xfrm>
          <a:prstGeom prst="rect">
            <a:avLst/>
          </a:prstGeom>
        </p:spPr>
      </p:pic>
      <p:sp>
        <p:nvSpPr>
          <p:cNvPr id="6" name="Content Placeholder 5"/>
          <p:cNvSpPr>
            <a:spLocks noGrp="1"/>
          </p:cNvSpPr>
          <p:nvPr>
            <p:ph sz="half" idx="1"/>
          </p:nvPr>
        </p:nvSpPr>
        <p:spPr>
          <a:xfrm>
            <a:off x="1726156" y="5053139"/>
            <a:ext cx="5812973" cy="1720882"/>
          </a:xfrm>
        </p:spPr>
        <p:txBody>
          <a:bodyPr/>
          <a:lstStyle/>
          <a:p>
            <a:pPr>
              <a:buFont typeface="Wingdings" charset="2"/>
              <a:buChar char="§"/>
              <a:defRPr/>
            </a:pPr>
            <a:r>
              <a:rPr lang="en-US" dirty="0">
                <a:cs typeface="+mn-cs"/>
              </a:rPr>
              <a:t>Motor Neuron</a:t>
            </a:r>
          </a:p>
          <a:p>
            <a:pPr>
              <a:buFont typeface="Wingdings" charset="2"/>
              <a:buChar char="§"/>
              <a:defRPr/>
            </a:pPr>
            <a:r>
              <a:rPr lang="en-US" dirty="0">
                <a:cs typeface="+mn-cs"/>
              </a:rPr>
              <a:t>Sensory Neuron</a:t>
            </a:r>
          </a:p>
          <a:p>
            <a:pPr>
              <a:buFont typeface="Wingdings" charset="2"/>
              <a:buChar char="§"/>
              <a:defRPr/>
            </a:pPr>
            <a:r>
              <a:rPr lang="en-US" dirty="0">
                <a:cs typeface="+mn-cs"/>
              </a:rPr>
              <a:t>Interneuron</a:t>
            </a:r>
          </a:p>
        </p:txBody>
      </p:sp>
      <p:sp>
        <p:nvSpPr>
          <p:cNvPr id="3" name="TextBox 2"/>
          <p:cNvSpPr txBox="1"/>
          <p:nvPr/>
        </p:nvSpPr>
        <p:spPr>
          <a:xfrm>
            <a:off x="1567542" y="1268962"/>
            <a:ext cx="6270172" cy="523220"/>
          </a:xfrm>
          <a:prstGeom prst="rect">
            <a:avLst/>
          </a:prstGeom>
          <a:noFill/>
        </p:spPr>
        <p:txBody>
          <a:bodyPr wrap="square" rtlCol="0">
            <a:spAutoFit/>
          </a:bodyPr>
          <a:lstStyle/>
          <a:p>
            <a:pPr defTabSz="457200" eaLnBrk="0" fontAlgn="base" hangingPunct="0">
              <a:spcBef>
                <a:spcPct val="0"/>
              </a:spcBef>
              <a:spcAft>
                <a:spcPct val="0"/>
              </a:spcAft>
            </a:pPr>
            <a:r>
              <a:rPr lang="en-US" sz="2800" b="1" dirty="0">
                <a:solidFill>
                  <a:srgbClr val="C00000"/>
                </a:solidFill>
                <a:ea typeface="MS PGothic" charset="0"/>
              </a:rPr>
              <a:t>Functional Classifications of Neurons</a:t>
            </a:r>
            <a:endParaRPr lang="en-US" sz="2800" dirty="0">
              <a:solidFill>
                <a:srgbClr val="C00000"/>
              </a:solidFill>
              <a:latin typeface="Arial" charset="0"/>
              <a:ea typeface="MS PGothic" charset="0"/>
            </a:endParaRPr>
          </a:p>
        </p:txBody>
      </p:sp>
      <p:sp>
        <p:nvSpPr>
          <p:cNvPr id="7" name="Title 1"/>
          <p:cNvSpPr txBox="1">
            <a:spLocks/>
          </p:cNvSpPr>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r>
              <a:rPr lang="en-US" b="1" u="sng" dirty="0">
                <a:solidFill>
                  <a:prstClr val="black"/>
                </a:solidFill>
                <a:ea typeface="MS PGothic" charset="0"/>
              </a:rPr>
              <a:t>Types of Cells in the Brain</a:t>
            </a:r>
            <a:endParaRPr lang="en-US" dirty="0">
              <a:solidFill>
                <a:prstClr val="black"/>
              </a:solidFill>
              <a:ea typeface="MS PGothic" charset="0"/>
            </a:endParaRPr>
          </a:p>
        </p:txBody>
      </p:sp>
    </p:spTree>
    <p:extLst>
      <p:ext uri="{BB962C8B-B14F-4D97-AF65-F5344CB8AC3E}">
        <p14:creationId xmlns:p14="http://schemas.microsoft.com/office/powerpoint/2010/main" val="727501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1123702" y="5694363"/>
            <a:ext cx="7252855" cy="749743"/>
          </a:xfrm>
        </p:spPr>
        <p:txBody>
          <a:bodyPr/>
          <a:lstStyle/>
          <a:p>
            <a:pPr marL="0" indent="0">
              <a:buNone/>
              <a:defRPr/>
            </a:pPr>
            <a:r>
              <a:rPr lang="en-US" sz="3600" dirty="0">
                <a:cs typeface="+mn-cs"/>
              </a:rPr>
              <a:t>				</a:t>
            </a:r>
            <a:r>
              <a:rPr lang="en-US" sz="3200" dirty="0">
                <a:solidFill>
                  <a:srgbClr val="008000"/>
                </a:solidFill>
                <a:cs typeface="+mn-cs"/>
                <a:hlinkClick r:id="rId3"/>
              </a:rPr>
              <a:t>Video:  Reflex Arc</a:t>
            </a:r>
            <a:endParaRPr lang="en-US" sz="3200" dirty="0">
              <a:cs typeface="+mn-cs"/>
            </a:endParaRPr>
          </a:p>
          <a:p>
            <a:pPr marL="0" indent="0">
              <a:buNone/>
              <a:defRPr/>
            </a:pPr>
            <a:endParaRPr lang="en-US" sz="3600" dirty="0">
              <a:cs typeface="+mn-cs"/>
            </a:endParaRPr>
          </a:p>
        </p:txBody>
      </p:sp>
      <p:sp>
        <p:nvSpPr>
          <p:cNvPr id="7" name="TextBox 6"/>
          <p:cNvSpPr txBox="1"/>
          <p:nvPr/>
        </p:nvSpPr>
        <p:spPr>
          <a:xfrm>
            <a:off x="1796142" y="1268962"/>
            <a:ext cx="6270172" cy="523220"/>
          </a:xfrm>
          <a:prstGeom prst="rect">
            <a:avLst/>
          </a:prstGeom>
          <a:noFill/>
        </p:spPr>
        <p:txBody>
          <a:bodyPr wrap="square" rtlCol="0">
            <a:spAutoFit/>
          </a:bodyPr>
          <a:lstStyle/>
          <a:p>
            <a:pPr defTabSz="457200" eaLnBrk="0" fontAlgn="base" hangingPunct="0">
              <a:spcBef>
                <a:spcPct val="0"/>
              </a:spcBef>
              <a:spcAft>
                <a:spcPct val="0"/>
              </a:spcAft>
            </a:pPr>
            <a:r>
              <a:rPr lang="en-US" sz="2800" b="1" dirty="0">
                <a:solidFill>
                  <a:srgbClr val="C00000"/>
                </a:solidFill>
                <a:ea typeface="MS PGothic" charset="0"/>
              </a:rPr>
              <a:t>Functional Classifications of Neurons</a:t>
            </a:r>
            <a:endParaRPr lang="en-US" sz="2800" dirty="0">
              <a:solidFill>
                <a:srgbClr val="C00000"/>
              </a:solidFill>
              <a:latin typeface="Arial" charset="0"/>
              <a:ea typeface="MS PGothic" charset="0"/>
            </a:endParaRPr>
          </a:p>
        </p:txBody>
      </p:sp>
      <p:sp>
        <p:nvSpPr>
          <p:cNvPr id="8" name="Title 1"/>
          <p:cNvSpPr txBox="1">
            <a:spLocks/>
          </p:cNvSpPr>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r>
              <a:rPr lang="en-US" b="1" u="sng" dirty="0">
                <a:solidFill>
                  <a:prstClr val="black"/>
                </a:solidFill>
                <a:ea typeface="MS PGothic" charset="0"/>
              </a:rPr>
              <a:t>Types of Cells in the Brain</a:t>
            </a:r>
            <a:endParaRPr lang="en-US" dirty="0">
              <a:solidFill>
                <a:prstClr val="black"/>
              </a:solidFill>
              <a:ea typeface="MS PGothic"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470" y="1268962"/>
            <a:ext cx="6583059" cy="4651924"/>
          </a:xfrm>
          <a:prstGeom prst="rect">
            <a:avLst/>
          </a:prstGeom>
        </p:spPr>
      </p:pic>
    </p:spTree>
    <p:extLst>
      <p:ext uri="{BB962C8B-B14F-4D97-AF65-F5344CB8AC3E}">
        <p14:creationId xmlns:p14="http://schemas.microsoft.com/office/powerpoint/2010/main" val="18171519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2897368" y="5115356"/>
            <a:ext cx="5424055" cy="1916402"/>
          </a:xfrm>
        </p:spPr>
        <p:txBody>
          <a:bodyPr/>
          <a:lstStyle/>
          <a:p>
            <a:pPr>
              <a:buFont typeface="Wingdings" panose="05000000000000000000" pitchFamily="2" charset="2"/>
              <a:buChar char="§"/>
              <a:defRPr/>
            </a:pPr>
            <a:r>
              <a:rPr lang="en-US" dirty="0">
                <a:cs typeface="+mn-cs"/>
              </a:rPr>
              <a:t>Multipolar Neuron</a:t>
            </a:r>
          </a:p>
          <a:p>
            <a:pPr>
              <a:buFont typeface="Wingdings" panose="05000000000000000000" pitchFamily="2" charset="2"/>
              <a:buChar char="§"/>
              <a:defRPr/>
            </a:pPr>
            <a:r>
              <a:rPr lang="en-US" dirty="0">
                <a:cs typeface="+mn-cs"/>
              </a:rPr>
              <a:t>Bipolar Neuron</a:t>
            </a:r>
          </a:p>
          <a:p>
            <a:pPr>
              <a:buFont typeface="Wingdings" panose="05000000000000000000" pitchFamily="2" charset="2"/>
              <a:buChar char="§"/>
              <a:defRPr/>
            </a:pPr>
            <a:r>
              <a:rPr lang="en-US" dirty="0">
                <a:cs typeface="+mn-cs"/>
              </a:rPr>
              <a:t>Unipolar Neuron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0804" y="1896621"/>
            <a:ext cx="4862391" cy="3081874"/>
          </a:xfrm>
          <a:prstGeom prst="rect">
            <a:avLst/>
          </a:prstGeom>
        </p:spPr>
      </p:pic>
      <p:sp>
        <p:nvSpPr>
          <p:cNvPr id="9" name="TextBox 8"/>
          <p:cNvSpPr txBox="1"/>
          <p:nvPr/>
        </p:nvSpPr>
        <p:spPr>
          <a:xfrm>
            <a:off x="1567542" y="1268962"/>
            <a:ext cx="6270172" cy="523220"/>
          </a:xfrm>
          <a:prstGeom prst="rect">
            <a:avLst/>
          </a:prstGeom>
          <a:noFill/>
        </p:spPr>
        <p:txBody>
          <a:bodyPr wrap="square" rtlCol="0">
            <a:spAutoFit/>
          </a:bodyPr>
          <a:lstStyle/>
          <a:p>
            <a:pPr defTabSz="457200" eaLnBrk="0" fontAlgn="base" hangingPunct="0">
              <a:spcBef>
                <a:spcPct val="0"/>
              </a:spcBef>
              <a:spcAft>
                <a:spcPct val="0"/>
              </a:spcAft>
            </a:pPr>
            <a:r>
              <a:rPr lang="en-US" sz="2800" b="1" dirty="0">
                <a:solidFill>
                  <a:srgbClr val="C00000"/>
                </a:solidFill>
                <a:ea typeface="MS PGothic" charset="0"/>
              </a:rPr>
              <a:t>Functional Classifications of Neurons</a:t>
            </a:r>
            <a:endParaRPr lang="en-US" sz="2800" dirty="0">
              <a:solidFill>
                <a:srgbClr val="C00000"/>
              </a:solidFill>
              <a:latin typeface="Arial" charset="0"/>
              <a:ea typeface="MS PGothic" charset="0"/>
            </a:endParaRPr>
          </a:p>
        </p:txBody>
      </p:sp>
      <p:sp>
        <p:nvSpPr>
          <p:cNvPr id="10" name="Title 1"/>
          <p:cNvSpPr txBox="1">
            <a:spLocks/>
          </p:cNvSpPr>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r>
              <a:rPr lang="en-US" b="1" u="sng" dirty="0">
                <a:solidFill>
                  <a:prstClr val="black"/>
                </a:solidFill>
                <a:ea typeface="MS PGothic" charset="0"/>
              </a:rPr>
              <a:t>Types of Cells in the Brain</a:t>
            </a:r>
            <a:endParaRPr lang="en-US" dirty="0">
              <a:solidFill>
                <a:prstClr val="black"/>
              </a:solidFill>
              <a:ea typeface="MS PGothic" charset="0"/>
            </a:endParaRPr>
          </a:p>
        </p:txBody>
      </p:sp>
    </p:spTree>
    <p:extLst>
      <p:ext uri="{BB962C8B-B14F-4D97-AF65-F5344CB8AC3E}">
        <p14:creationId xmlns:p14="http://schemas.microsoft.com/office/powerpoint/2010/main" val="37522747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022" y="1372905"/>
            <a:ext cx="5029200" cy="3883152"/>
          </a:xfrm>
          <a:prstGeom prst="rect">
            <a:avLst/>
          </a:prstGeom>
        </p:spPr>
      </p:pic>
      <p:sp>
        <p:nvSpPr>
          <p:cNvPr id="7" name="TextBox 6"/>
          <p:cNvSpPr txBox="1"/>
          <p:nvPr/>
        </p:nvSpPr>
        <p:spPr>
          <a:xfrm>
            <a:off x="6721222" y="2692331"/>
            <a:ext cx="2151980" cy="523220"/>
          </a:xfrm>
          <a:prstGeom prst="rect">
            <a:avLst/>
          </a:prstGeom>
          <a:noFill/>
        </p:spPr>
        <p:txBody>
          <a:bodyPr wrap="square" rtlCol="0">
            <a:spAutoFit/>
          </a:bodyPr>
          <a:lstStyle/>
          <a:p>
            <a:pPr defTabSz="457200" eaLnBrk="0" fontAlgn="base" hangingPunct="0">
              <a:spcBef>
                <a:spcPct val="0"/>
              </a:spcBef>
              <a:spcAft>
                <a:spcPct val="0"/>
              </a:spcAft>
            </a:pPr>
            <a:r>
              <a:rPr lang="en-US" sz="2800" b="1" dirty="0">
                <a:solidFill>
                  <a:srgbClr val="C00000"/>
                </a:solidFill>
                <a:ea typeface="MS PGothic" charset="0"/>
              </a:rPr>
              <a:t>Glial Cells</a:t>
            </a:r>
            <a:endParaRPr lang="en-US" sz="2800" dirty="0">
              <a:solidFill>
                <a:srgbClr val="C00000"/>
              </a:solidFill>
              <a:latin typeface="Arial" charset="0"/>
              <a:ea typeface="MS PGothic" charset="0"/>
            </a:endParaRPr>
          </a:p>
        </p:txBody>
      </p:sp>
      <p:sp>
        <p:nvSpPr>
          <p:cNvPr id="8" name="Content Placeholder 5"/>
          <p:cNvSpPr>
            <a:spLocks noGrp="1"/>
          </p:cNvSpPr>
          <p:nvPr>
            <p:ph sz="half" idx="1"/>
          </p:nvPr>
        </p:nvSpPr>
        <p:spPr>
          <a:xfrm>
            <a:off x="1617378" y="5293379"/>
            <a:ext cx="6733945" cy="1916402"/>
          </a:xfrm>
        </p:spPr>
        <p:txBody>
          <a:bodyPr/>
          <a:lstStyle/>
          <a:p>
            <a:pPr>
              <a:buFont typeface="Wingdings" panose="05000000000000000000" pitchFamily="2" charset="2"/>
              <a:buChar char="§"/>
              <a:defRPr/>
            </a:pPr>
            <a:r>
              <a:rPr lang="en-US" dirty="0"/>
              <a:t>Oligodendroglia (CNS)/Schwann (PNS)</a:t>
            </a:r>
          </a:p>
          <a:p>
            <a:pPr>
              <a:buFont typeface="Wingdings" panose="05000000000000000000" pitchFamily="2" charset="2"/>
              <a:buChar char="§"/>
              <a:defRPr/>
            </a:pPr>
            <a:r>
              <a:rPr lang="en-US" dirty="0"/>
              <a:t>Microglia</a:t>
            </a:r>
          </a:p>
          <a:p>
            <a:pPr>
              <a:buFont typeface="Wingdings" panose="05000000000000000000" pitchFamily="2" charset="2"/>
              <a:buChar char="§"/>
              <a:defRPr/>
            </a:pPr>
            <a:r>
              <a:rPr lang="en-US" dirty="0"/>
              <a:t>Astrocytes</a:t>
            </a:r>
          </a:p>
        </p:txBody>
      </p:sp>
      <p:sp>
        <p:nvSpPr>
          <p:cNvPr id="10" name="Title 1"/>
          <p:cNvSpPr txBox="1">
            <a:spLocks/>
          </p:cNvSpPr>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r>
              <a:rPr lang="en-US" b="1" u="sng" dirty="0">
                <a:solidFill>
                  <a:prstClr val="black"/>
                </a:solidFill>
                <a:ea typeface="MS PGothic" charset="0"/>
              </a:rPr>
              <a:t>Types of Cells in the Brain</a:t>
            </a:r>
            <a:endParaRPr lang="en-US" dirty="0">
              <a:solidFill>
                <a:prstClr val="black"/>
              </a:solidFill>
              <a:ea typeface="MS PGothic" charset="0"/>
            </a:endParaRPr>
          </a:p>
        </p:txBody>
      </p:sp>
    </p:spTree>
    <p:extLst>
      <p:ext uri="{BB962C8B-B14F-4D97-AF65-F5344CB8AC3E}">
        <p14:creationId xmlns:p14="http://schemas.microsoft.com/office/powerpoint/2010/main" val="175044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1301625"/>
            <a:ext cx="8388220" cy="3179617"/>
          </a:xfrm>
        </p:spPr>
        <p:txBody>
          <a:bodyPr/>
          <a:lstStyle/>
          <a:p>
            <a:pPr marL="514350" indent="-514350">
              <a:buFont typeface="+mj-lt"/>
              <a:buAutoNum type="arabicPeriod"/>
            </a:pPr>
            <a:r>
              <a:rPr lang="en-US" dirty="0"/>
              <a:t>What’s the purpose of the blood-brain-barrier?</a:t>
            </a:r>
          </a:p>
          <a:p>
            <a:pPr marL="514350" indent="-514350">
              <a:buFont typeface="+mj-lt"/>
              <a:buAutoNum type="arabicPeriod"/>
            </a:pPr>
            <a:r>
              <a:rPr lang="en-US" dirty="0"/>
              <a:t>What types of harmful substances do we need to protect the brain from?</a:t>
            </a:r>
          </a:p>
          <a:p>
            <a:pPr marL="514350" indent="-514350">
              <a:buFont typeface="+mj-lt"/>
              <a:buAutoNum type="arabicPeriod"/>
            </a:pPr>
            <a:r>
              <a:rPr lang="en-US" dirty="0"/>
              <a:t>Does the blood-brain-barrier keep everything harmful out?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838" y="4183595"/>
            <a:ext cx="3683783" cy="2434751"/>
          </a:xfrm>
          <a:prstGeom prst="rect">
            <a:avLst/>
          </a:prstGeom>
        </p:spPr>
      </p:pic>
      <p:sp>
        <p:nvSpPr>
          <p:cNvPr id="8" name="Title 1"/>
          <p:cNvSpPr txBox="1">
            <a:spLocks/>
          </p:cNvSpPr>
          <p:nvPr/>
        </p:nvSpPr>
        <p:spPr bwMode="auto">
          <a:xfrm>
            <a:off x="609600" y="4270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r>
              <a:rPr lang="en-US" b="1" u="sng" dirty="0">
                <a:solidFill>
                  <a:srgbClr val="00B0F0"/>
                </a:solidFill>
                <a:ea typeface="MS PGothic" charset="0"/>
              </a:rPr>
              <a:t>Discussion</a:t>
            </a:r>
            <a:endParaRPr lang="en-US" dirty="0">
              <a:solidFill>
                <a:srgbClr val="00B0F0"/>
              </a:solidFill>
              <a:ea typeface="MS PGothic" charset="0"/>
            </a:endParaRPr>
          </a:p>
        </p:txBody>
      </p:sp>
    </p:spTree>
    <p:extLst>
      <p:ext uri="{BB962C8B-B14F-4D97-AF65-F5344CB8AC3E}">
        <p14:creationId xmlns:p14="http://schemas.microsoft.com/office/powerpoint/2010/main" val="40777165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a:bodyPr>
          <a:lstStyle/>
          <a:p>
            <a:pPr eaLnBrk="1" fontAlgn="auto" hangingPunct="1">
              <a:spcAft>
                <a:spcPts val="0"/>
              </a:spcAft>
              <a:buFont typeface="Arial"/>
              <a:buChar char="•"/>
              <a:defRPr/>
            </a:pPr>
            <a:r>
              <a:rPr lang="en-US" dirty="0">
                <a:solidFill>
                  <a:schemeClr val="bg1">
                    <a:lumMod val="65000"/>
                  </a:schemeClr>
                </a:solidFill>
                <a:ea typeface="+mn-ea"/>
                <a:cs typeface="+mn-cs"/>
              </a:rPr>
              <a:t>History of Neurons as Cells</a:t>
            </a:r>
          </a:p>
          <a:p>
            <a:pPr eaLnBrk="1" fontAlgn="auto" hangingPunct="1">
              <a:spcAft>
                <a:spcPts val="0"/>
              </a:spcAft>
              <a:buFont typeface="Arial"/>
              <a:buChar char="•"/>
              <a:defRPr/>
            </a:pPr>
            <a:r>
              <a:rPr lang="en-US" dirty="0">
                <a:solidFill>
                  <a:schemeClr val="bg1">
                    <a:lumMod val="65000"/>
                  </a:schemeClr>
                </a:solidFill>
                <a:ea typeface="+mn-ea"/>
                <a:cs typeface="+mn-cs"/>
              </a:rPr>
              <a:t>Structure of the Neuron/Synapse</a:t>
            </a:r>
          </a:p>
          <a:p>
            <a:pPr eaLnBrk="1" fontAlgn="auto" hangingPunct="1">
              <a:spcAft>
                <a:spcPts val="0"/>
              </a:spcAft>
              <a:buFont typeface="Arial"/>
              <a:buChar char="•"/>
              <a:defRPr/>
            </a:pPr>
            <a:r>
              <a:rPr lang="en-US" dirty="0">
                <a:solidFill>
                  <a:schemeClr val="bg1">
                    <a:lumMod val="65000"/>
                  </a:schemeClr>
                </a:solidFill>
                <a:ea typeface="+mn-ea"/>
                <a:cs typeface="+mn-cs"/>
              </a:rPr>
              <a:t>Types of Cells in the Brain</a:t>
            </a:r>
          </a:p>
          <a:p>
            <a:pPr eaLnBrk="1" fontAlgn="auto" hangingPunct="1">
              <a:spcAft>
                <a:spcPts val="0"/>
              </a:spcAft>
              <a:buFont typeface="Arial"/>
              <a:buChar char="•"/>
              <a:defRPr/>
            </a:pPr>
            <a:r>
              <a:rPr lang="en-US" b="1" dirty="0">
                <a:ea typeface="+mn-ea"/>
                <a:cs typeface="+mn-cs"/>
              </a:rPr>
              <a:t>Communication within and between Neurons</a:t>
            </a:r>
          </a:p>
          <a:p>
            <a:pPr lvl="1" eaLnBrk="1" fontAlgn="auto" hangingPunct="1">
              <a:spcAft>
                <a:spcPts val="0"/>
              </a:spcAft>
              <a:buFont typeface="Arial"/>
              <a:buChar char="•"/>
              <a:defRPr/>
            </a:pPr>
            <a:r>
              <a:rPr lang="en-US" b="1" dirty="0">
                <a:ea typeface="+mn-ea"/>
                <a:cs typeface="+mn-cs"/>
              </a:rPr>
              <a:t>Resting Membrane Potential</a:t>
            </a:r>
          </a:p>
          <a:p>
            <a:pPr lvl="1" eaLnBrk="1" fontAlgn="auto" hangingPunct="1">
              <a:spcAft>
                <a:spcPts val="0"/>
              </a:spcAft>
              <a:buFont typeface="Arial"/>
              <a:buChar char="•"/>
              <a:defRPr/>
            </a:pPr>
            <a:r>
              <a:rPr lang="en-US" b="1" dirty="0">
                <a:ea typeface="+mn-ea"/>
                <a:cs typeface="+mn-cs"/>
              </a:rPr>
              <a:t>Action Potential</a:t>
            </a:r>
          </a:p>
          <a:p>
            <a:pPr eaLnBrk="1" fontAlgn="auto" hangingPunct="1">
              <a:spcAft>
                <a:spcPts val="0"/>
              </a:spcAft>
              <a:buFont typeface="Arial"/>
              <a:buChar char="•"/>
              <a:defRPr/>
            </a:pPr>
            <a:r>
              <a:rPr lang="en-US" dirty="0">
                <a:solidFill>
                  <a:schemeClr val="bg1">
                    <a:lumMod val="65000"/>
                  </a:schemeClr>
                </a:solidFill>
                <a:ea typeface="+mn-ea"/>
                <a:cs typeface="+mn-cs"/>
              </a:rPr>
              <a:t>Neurotransmission </a:t>
            </a:r>
          </a:p>
        </p:txBody>
      </p:sp>
      <p:sp>
        <p:nvSpPr>
          <p:cNvPr id="5" name="Title 1"/>
          <p:cNvSpPr txBox="1">
            <a:spLocks/>
          </p:cNvSpPr>
          <p:nvPr/>
        </p:nvSpPr>
        <p:spPr bwMode="auto">
          <a:xfrm>
            <a:off x="609600" y="4270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r>
              <a:rPr lang="en-US" b="1" u="sng" dirty="0">
                <a:solidFill>
                  <a:prstClr val="black"/>
                </a:solidFill>
                <a:ea typeface="MS PGothic" charset="0"/>
              </a:rPr>
              <a:t>Overview</a:t>
            </a:r>
            <a:endParaRPr lang="en-US" dirty="0">
              <a:solidFill>
                <a:prstClr val="black"/>
              </a:solidFill>
              <a:ea typeface="MS PGothic" charset="0"/>
            </a:endParaRPr>
          </a:p>
        </p:txBody>
      </p:sp>
    </p:spTree>
    <p:extLst>
      <p:ext uri="{BB962C8B-B14F-4D97-AF65-F5344CB8AC3E}">
        <p14:creationId xmlns:p14="http://schemas.microsoft.com/office/powerpoint/2010/main" val="5263588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457200" y="610536"/>
            <a:ext cx="8229600" cy="1143000"/>
          </a:xfrm>
        </p:spPr>
        <p:txBody>
          <a:bodyPr/>
          <a:lstStyle/>
          <a:p>
            <a:pPr eaLnBrk="1" hangingPunct="1">
              <a:lnSpc>
                <a:spcPct val="75000"/>
              </a:lnSpc>
            </a:pPr>
            <a:r>
              <a:rPr lang="en-US" b="1" u="sng" dirty="0">
                <a:latin typeface="Calibri" charset="0"/>
                <a:ea typeface="MS PGothic" charset="0"/>
              </a:rPr>
              <a:t>Communication within and between Neurons</a:t>
            </a:r>
            <a:br>
              <a:rPr lang="en-US" b="1" u="sng" dirty="0">
                <a:latin typeface="Calibri" charset="0"/>
                <a:ea typeface="MS PGothic" charset="0"/>
              </a:rPr>
            </a:br>
            <a:endParaRPr lang="en-US" sz="3600" b="1" i="1" u="sng" dirty="0">
              <a:latin typeface="Calibri" charset="0"/>
              <a:ea typeface="MS PGothic"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482" y="2116208"/>
            <a:ext cx="4941505" cy="3330379"/>
          </a:xfrm>
          <a:prstGeom prst="rect">
            <a:avLst/>
          </a:prstGeom>
        </p:spPr>
      </p:pic>
      <p:sp>
        <p:nvSpPr>
          <p:cNvPr id="7" name="TextBox 6"/>
          <p:cNvSpPr txBox="1"/>
          <p:nvPr/>
        </p:nvSpPr>
        <p:spPr>
          <a:xfrm>
            <a:off x="1567542" y="1530217"/>
            <a:ext cx="6270172" cy="523220"/>
          </a:xfrm>
          <a:prstGeom prst="rect">
            <a:avLst/>
          </a:prstGeom>
          <a:noFill/>
        </p:spPr>
        <p:txBody>
          <a:bodyPr wrap="square" rtlCol="0">
            <a:spAutoFit/>
          </a:bodyPr>
          <a:lstStyle/>
          <a:p>
            <a:pPr defTabSz="457200" eaLnBrk="0" fontAlgn="base" hangingPunct="0">
              <a:spcBef>
                <a:spcPct val="0"/>
              </a:spcBef>
              <a:spcAft>
                <a:spcPct val="0"/>
              </a:spcAft>
            </a:pPr>
            <a:r>
              <a:rPr lang="en-US" sz="2800" b="1" dirty="0">
                <a:solidFill>
                  <a:srgbClr val="C00000"/>
                </a:solidFill>
                <a:ea typeface="MS PGothic" charset="0"/>
              </a:rPr>
              <a:t>Resting Membrane Potential</a:t>
            </a:r>
            <a:endParaRPr lang="en-US" sz="2800" dirty="0">
              <a:solidFill>
                <a:srgbClr val="C00000"/>
              </a:solidFill>
              <a:latin typeface="Arial" charset="0"/>
              <a:ea typeface="MS PGothic" charset="0"/>
            </a:endParaRPr>
          </a:p>
        </p:txBody>
      </p:sp>
      <p:sp>
        <p:nvSpPr>
          <p:cNvPr id="8" name="Content Placeholder 5"/>
          <p:cNvSpPr>
            <a:spLocks noGrp="1"/>
          </p:cNvSpPr>
          <p:nvPr>
            <p:ph sz="half" idx="1"/>
          </p:nvPr>
        </p:nvSpPr>
        <p:spPr>
          <a:xfrm>
            <a:off x="1692022" y="5013464"/>
            <a:ext cx="5424055" cy="1916402"/>
          </a:xfrm>
        </p:spPr>
        <p:txBody>
          <a:bodyPr/>
          <a:lstStyle/>
          <a:p>
            <a:pPr>
              <a:buFont typeface="Wingdings" panose="05000000000000000000" pitchFamily="2" charset="2"/>
              <a:buChar char="§"/>
              <a:defRPr/>
            </a:pPr>
            <a:r>
              <a:rPr lang="en-US" dirty="0"/>
              <a:t>Cell membrane</a:t>
            </a:r>
          </a:p>
          <a:p>
            <a:pPr>
              <a:buFont typeface="Wingdings" panose="05000000000000000000" pitchFamily="2" charset="2"/>
              <a:buChar char="§"/>
              <a:defRPr/>
            </a:pPr>
            <a:r>
              <a:rPr lang="en-US" dirty="0"/>
              <a:t>Ion channels</a:t>
            </a:r>
          </a:p>
          <a:p>
            <a:pPr>
              <a:buFont typeface="Wingdings" panose="05000000000000000000" pitchFamily="2" charset="2"/>
              <a:buChar char="§"/>
              <a:defRPr/>
            </a:pPr>
            <a:r>
              <a:rPr lang="en-US" dirty="0"/>
              <a:t>-70mV</a:t>
            </a:r>
          </a:p>
        </p:txBody>
      </p:sp>
    </p:spTree>
    <p:extLst>
      <p:ext uri="{BB962C8B-B14F-4D97-AF65-F5344CB8AC3E}">
        <p14:creationId xmlns:p14="http://schemas.microsoft.com/office/powerpoint/2010/main" val="181825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753036" y="1786387"/>
            <a:ext cx="5061464" cy="4504599"/>
          </a:xfrm>
        </p:spPr>
        <p:txBody>
          <a:bodyPr/>
          <a:lstStyle/>
          <a:p>
            <a:pPr marL="0" indent="0">
              <a:lnSpc>
                <a:spcPct val="80000"/>
              </a:lnSpc>
              <a:buNone/>
              <a:defRPr/>
            </a:pPr>
            <a:r>
              <a:rPr lang="en-US" sz="3200" dirty="0">
                <a:cs typeface="+mn-cs"/>
              </a:rPr>
              <a:t>Separation of Ions</a:t>
            </a:r>
          </a:p>
          <a:p>
            <a:pPr lvl="1">
              <a:lnSpc>
                <a:spcPct val="80000"/>
              </a:lnSpc>
              <a:buFont typeface="Wingdings" panose="05000000000000000000" pitchFamily="2" charset="2"/>
              <a:buChar char="§"/>
              <a:defRPr/>
            </a:pPr>
            <a:r>
              <a:rPr lang="en-US" sz="2800" dirty="0">
                <a:cs typeface="+mn-cs"/>
              </a:rPr>
              <a:t>Anions</a:t>
            </a:r>
          </a:p>
          <a:p>
            <a:pPr lvl="1">
              <a:lnSpc>
                <a:spcPct val="80000"/>
              </a:lnSpc>
              <a:buFont typeface="Wingdings" panose="05000000000000000000" pitchFamily="2" charset="2"/>
              <a:buChar char="§"/>
              <a:defRPr/>
            </a:pPr>
            <a:r>
              <a:rPr lang="en-US" sz="2800" dirty="0">
                <a:cs typeface="+mn-cs"/>
              </a:rPr>
              <a:t>Potassium</a:t>
            </a:r>
          </a:p>
          <a:p>
            <a:pPr lvl="1">
              <a:lnSpc>
                <a:spcPct val="80000"/>
              </a:lnSpc>
              <a:buFont typeface="Wingdings" panose="05000000000000000000" pitchFamily="2" charset="2"/>
              <a:buChar char="§"/>
              <a:defRPr/>
            </a:pPr>
            <a:r>
              <a:rPr lang="en-US" sz="2800" dirty="0">
                <a:cs typeface="+mn-cs"/>
              </a:rPr>
              <a:t>Chloride</a:t>
            </a:r>
          </a:p>
          <a:p>
            <a:pPr lvl="1">
              <a:lnSpc>
                <a:spcPct val="80000"/>
              </a:lnSpc>
              <a:buFont typeface="Wingdings" panose="05000000000000000000" pitchFamily="2" charset="2"/>
              <a:buChar char="§"/>
              <a:defRPr/>
            </a:pPr>
            <a:r>
              <a:rPr lang="en-US" sz="2800" dirty="0">
                <a:cs typeface="+mn-cs"/>
              </a:rPr>
              <a:t>Sodium</a:t>
            </a:r>
          </a:p>
          <a:p>
            <a:pPr marL="0" indent="0">
              <a:lnSpc>
                <a:spcPct val="80000"/>
              </a:lnSpc>
              <a:buNone/>
              <a:defRPr/>
            </a:pPr>
            <a:r>
              <a:rPr lang="en-US" sz="3200" dirty="0">
                <a:cs typeface="+mn-cs"/>
              </a:rPr>
              <a:t>Pressures acting on ions</a:t>
            </a:r>
          </a:p>
          <a:p>
            <a:pPr lvl="1">
              <a:lnSpc>
                <a:spcPct val="80000"/>
              </a:lnSpc>
              <a:buFont typeface="Wingdings" panose="05000000000000000000" pitchFamily="2" charset="2"/>
              <a:buChar char="§"/>
              <a:defRPr/>
            </a:pPr>
            <a:r>
              <a:rPr lang="en-US" sz="2800" dirty="0">
                <a:cs typeface="+mn-cs"/>
              </a:rPr>
              <a:t>Diffusion</a:t>
            </a:r>
          </a:p>
          <a:p>
            <a:pPr lvl="1">
              <a:lnSpc>
                <a:spcPct val="80000"/>
              </a:lnSpc>
              <a:buFont typeface="Wingdings" panose="05000000000000000000" pitchFamily="2" charset="2"/>
              <a:buChar char="§"/>
              <a:defRPr/>
            </a:pPr>
            <a:r>
              <a:rPr lang="en-US" sz="2800" dirty="0">
                <a:cs typeface="+mn-cs"/>
              </a:rPr>
              <a:t>Electrostatic Pressure</a:t>
            </a:r>
          </a:p>
        </p:txBody>
      </p:sp>
      <p:pic>
        <p:nvPicPr>
          <p:cNvPr id="2" name="Picture 1"/>
          <p:cNvPicPr>
            <a:picLocks noChangeAspect="1"/>
          </p:cNvPicPr>
          <p:nvPr/>
        </p:nvPicPr>
        <p:blipFill>
          <a:blip r:embed="rId3"/>
          <a:stretch>
            <a:fillRect/>
          </a:stretch>
        </p:blipFill>
        <p:spPr>
          <a:xfrm>
            <a:off x="5518664" y="1530217"/>
            <a:ext cx="3168136" cy="4943610"/>
          </a:xfrm>
          <a:prstGeom prst="rect">
            <a:avLst/>
          </a:prstGeom>
        </p:spPr>
      </p:pic>
      <p:sp>
        <p:nvSpPr>
          <p:cNvPr id="7" name="Title 1"/>
          <p:cNvSpPr>
            <a:spLocks noGrp="1"/>
          </p:cNvSpPr>
          <p:nvPr>
            <p:ph type="title"/>
          </p:nvPr>
        </p:nvSpPr>
        <p:spPr>
          <a:xfrm>
            <a:off x="457200" y="610536"/>
            <a:ext cx="8229600" cy="1143000"/>
          </a:xfrm>
        </p:spPr>
        <p:txBody>
          <a:bodyPr/>
          <a:lstStyle/>
          <a:p>
            <a:pPr eaLnBrk="1" hangingPunct="1">
              <a:lnSpc>
                <a:spcPct val="75000"/>
              </a:lnSpc>
            </a:pPr>
            <a:r>
              <a:rPr lang="en-US" b="1" u="sng" dirty="0">
                <a:latin typeface="Calibri" charset="0"/>
                <a:ea typeface="MS PGothic" charset="0"/>
              </a:rPr>
              <a:t>Communication within and between Neurons</a:t>
            </a:r>
            <a:br>
              <a:rPr lang="en-US" b="1" u="sng" dirty="0">
                <a:latin typeface="Calibri" charset="0"/>
                <a:ea typeface="MS PGothic" charset="0"/>
              </a:rPr>
            </a:br>
            <a:endParaRPr lang="en-US" sz="3600" b="1" i="1" u="sng" dirty="0">
              <a:latin typeface="Calibri" charset="0"/>
              <a:ea typeface="MS PGothic" charset="0"/>
            </a:endParaRPr>
          </a:p>
        </p:txBody>
      </p:sp>
    </p:spTree>
    <p:extLst>
      <p:ext uri="{BB962C8B-B14F-4D97-AF65-F5344CB8AC3E}">
        <p14:creationId xmlns:p14="http://schemas.microsoft.com/office/powerpoint/2010/main" val="18729248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2311161"/>
            <a:ext cx="8229600" cy="1833465"/>
          </a:xfrm>
        </p:spPr>
        <p:txBody>
          <a:bodyPr/>
          <a:lstStyle/>
          <a:p>
            <a:pPr>
              <a:buFont typeface="Wingdings" panose="05000000000000000000" pitchFamily="2" charset="2"/>
              <a:buChar char="§"/>
            </a:pPr>
            <a:r>
              <a:rPr lang="en-US" dirty="0"/>
              <a:t>What was the muddiest point about today’s class?</a:t>
            </a:r>
          </a:p>
          <a:p>
            <a:pPr>
              <a:buFont typeface="Wingdings" panose="05000000000000000000" pitchFamily="2" charset="2"/>
              <a:buChar char="§"/>
            </a:pPr>
            <a:r>
              <a:rPr lang="en-US" dirty="0"/>
              <a:t>Write down the concept(s) you are still struggling to understand.</a:t>
            </a:r>
          </a:p>
          <a:p>
            <a:endParaRPr lang="en-US" dirty="0"/>
          </a:p>
        </p:txBody>
      </p:sp>
      <p:sp>
        <p:nvSpPr>
          <p:cNvPr id="6" name="Title 1"/>
          <p:cNvSpPr txBox="1">
            <a:spLocks/>
          </p:cNvSpPr>
          <p:nvPr/>
        </p:nvSpPr>
        <p:spPr bwMode="auto">
          <a:xfrm>
            <a:off x="755073" y="237502"/>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r>
              <a:rPr lang="en-US" b="1" u="sng" dirty="0">
                <a:solidFill>
                  <a:srgbClr val="00B0F0"/>
                </a:solidFill>
              </a:rPr>
              <a:t>CAT: The Muddiest Point</a:t>
            </a:r>
            <a:endParaRPr lang="en-US" dirty="0">
              <a:solidFill>
                <a:prstClr val="black"/>
              </a:solidFill>
              <a:ea typeface="MS PGothic"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734" y="41228"/>
            <a:ext cx="1677664" cy="1528810"/>
          </a:xfrm>
          <a:prstGeom prst="rect">
            <a:avLst/>
          </a:prstGeom>
        </p:spPr>
      </p:pic>
    </p:spTree>
    <p:extLst>
      <p:ext uri="{BB962C8B-B14F-4D97-AF65-F5344CB8AC3E}">
        <p14:creationId xmlns:p14="http://schemas.microsoft.com/office/powerpoint/2010/main" val="38299643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759" y="1791478"/>
            <a:ext cx="5836203" cy="3857367"/>
          </a:xfrm>
          <a:prstGeom prst="rect">
            <a:avLst/>
          </a:prstGeom>
        </p:spPr>
      </p:pic>
      <p:sp>
        <p:nvSpPr>
          <p:cNvPr id="8" name="Title 1"/>
          <p:cNvSpPr txBox="1">
            <a:spLocks/>
          </p:cNvSpPr>
          <p:nvPr/>
        </p:nvSpPr>
        <p:spPr bwMode="auto">
          <a:xfrm>
            <a:off x="609600" y="4270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r>
              <a:rPr lang="en-US" b="1" u="sng" dirty="0">
                <a:solidFill>
                  <a:srgbClr val="00B0F0"/>
                </a:solidFill>
              </a:rPr>
              <a:t>Revisiting the CAT</a:t>
            </a:r>
            <a:endParaRPr lang="en-US" dirty="0">
              <a:solidFill>
                <a:prstClr val="black"/>
              </a:solidFill>
              <a:ea typeface="MS PGothic" charset="0"/>
            </a:endParaRPr>
          </a:p>
        </p:txBody>
      </p:sp>
    </p:spTree>
    <p:extLst>
      <p:ext uri="{BB962C8B-B14F-4D97-AF65-F5344CB8AC3E}">
        <p14:creationId xmlns:p14="http://schemas.microsoft.com/office/powerpoint/2010/main" val="26366455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b="1" u="sng" dirty="0">
                <a:latin typeface="Calibri" charset="0"/>
                <a:ea typeface="MS PGothic" charset="0"/>
              </a:rPr>
              <a:t>Learning Objectives</a:t>
            </a:r>
            <a:endParaRPr lang="en-US" dirty="0">
              <a:latin typeface="Calibri" charset="0"/>
              <a:ea typeface="MS PGothic" charset="0"/>
            </a:endParaRPr>
          </a:p>
        </p:txBody>
      </p:sp>
      <p:sp>
        <p:nvSpPr>
          <p:cNvPr id="16386" name="Content Placeholder 2"/>
          <p:cNvSpPr>
            <a:spLocks noGrp="1"/>
          </p:cNvSpPr>
          <p:nvPr>
            <p:ph idx="1"/>
          </p:nvPr>
        </p:nvSpPr>
        <p:spPr>
          <a:xfrm>
            <a:off x="193675" y="1495858"/>
            <a:ext cx="8493125" cy="4525963"/>
          </a:xfrm>
        </p:spPr>
        <p:txBody>
          <a:bodyPr/>
          <a:lstStyle/>
          <a:p>
            <a:pPr marL="514350" indent="-514350">
              <a:buFont typeface="Calibri" charset="0"/>
              <a:buAutoNum type="arabicPeriod"/>
            </a:pPr>
            <a:r>
              <a:rPr lang="en-US" sz="2800" dirty="0">
                <a:latin typeface="Calibri" charset="0"/>
                <a:ea typeface="MS PGothic" charset="0"/>
              </a:rPr>
              <a:t>Differentiate the functional roles between the two main cell classes in the brain, neurons and glia.</a:t>
            </a:r>
          </a:p>
          <a:p>
            <a:pPr marL="514350" indent="-514350">
              <a:buFont typeface="Calibri" charset="0"/>
              <a:buAutoNum type="arabicPeriod"/>
            </a:pPr>
            <a:r>
              <a:rPr lang="en-US" sz="2800" dirty="0">
                <a:latin typeface="Calibri" charset="0"/>
                <a:ea typeface="MS PGothic" charset="0"/>
              </a:rPr>
              <a:t>Describe how the forces of diffusion and electrostatic pressure work collectively to facilitate electrochemical communication.</a:t>
            </a:r>
          </a:p>
          <a:p>
            <a:pPr marL="514350" indent="-514350">
              <a:buFont typeface="Calibri" charset="0"/>
              <a:buAutoNum type="arabicPeriod"/>
            </a:pPr>
            <a:r>
              <a:rPr lang="en-US" sz="2800" dirty="0">
                <a:latin typeface="Calibri" charset="0"/>
                <a:ea typeface="MS PGothic" charset="0"/>
              </a:rPr>
              <a:t>Define resting membrane potential, excitatory postsynaptic potentials, inhibitory postsynaptic potentials, and action potentials.</a:t>
            </a:r>
          </a:p>
          <a:p>
            <a:pPr marL="514350" indent="-514350">
              <a:buFont typeface="Calibri" charset="0"/>
              <a:buAutoNum type="arabicPeriod"/>
            </a:pPr>
            <a:r>
              <a:rPr lang="en-US" sz="2800" dirty="0">
                <a:latin typeface="Calibri" charset="0"/>
                <a:ea typeface="MS PGothic" charset="0"/>
              </a:rPr>
              <a:t>Explain the features of axonal and synaptic communication in neurons.</a:t>
            </a:r>
          </a:p>
        </p:txBody>
      </p:sp>
    </p:spTree>
    <p:extLst>
      <p:ext uri="{BB962C8B-B14F-4D97-AF65-F5344CB8AC3E}">
        <p14:creationId xmlns:p14="http://schemas.microsoft.com/office/powerpoint/2010/main" val="3693447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a:bodyPr>
          <a:lstStyle/>
          <a:p>
            <a:pPr eaLnBrk="1" fontAlgn="auto" hangingPunct="1">
              <a:spcAft>
                <a:spcPts val="0"/>
              </a:spcAft>
              <a:buFont typeface="Arial"/>
              <a:buChar char="•"/>
              <a:defRPr/>
            </a:pPr>
            <a:r>
              <a:rPr lang="en-US" dirty="0">
                <a:solidFill>
                  <a:schemeClr val="bg1">
                    <a:lumMod val="65000"/>
                  </a:schemeClr>
                </a:solidFill>
                <a:ea typeface="+mn-ea"/>
                <a:cs typeface="+mn-cs"/>
              </a:rPr>
              <a:t>History of Neurons as Cells</a:t>
            </a:r>
          </a:p>
          <a:p>
            <a:pPr eaLnBrk="1" fontAlgn="auto" hangingPunct="1">
              <a:spcAft>
                <a:spcPts val="0"/>
              </a:spcAft>
              <a:buFont typeface="Arial"/>
              <a:buChar char="•"/>
              <a:defRPr/>
            </a:pPr>
            <a:r>
              <a:rPr lang="en-US" dirty="0">
                <a:solidFill>
                  <a:schemeClr val="bg1">
                    <a:lumMod val="65000"/>
                  </a:schemeClr>
                </a:solidFill>
                <a:ea typeface="+mn-ea"/>
                <a:cs typeface="+mn-cs"/>
              </a:rPr>
              <a:t>Structure of the Neuron/Synapse</a:t>
            </a:r>
          </a:p>
          <a:p>
            <a:pPr eaLnBrk="1" fontAlgn="auto" hangingPunct="1">
              <a:spcAft>
                <a:spcPts val="0"/>
              </a:spcAft>
              <a:buFont typeface="Arial"/>
              <a:buChar char="•"/>
              <a:defRPr/>
            </a:pPr>
            <a:r>
              <a:rPr lang="en-US" dirty="0">
                <a:solidFill>
                  <a:schemeClr val="bg1">
                    <a:lumMod val="65000"/>
                  </a:schemeClr>
                </a:solidFill>
                <a:ea typeface="+mn-ea"/>
                <a:cs typeface="+mn-cs"/>
              </a:rPr>
              <a:t>Types of Cells in the Brain</a:t>
            </a:r>
          </a:p>
          <a:p>
            <a:pPr eaLnBrk="1" fontAlgn="auto" hangingPunct="1">
              <a:spcAft>
                <a:spcPts val="0"/>
              </a:spcAft>
              <a:buFont typeface="Arial"/>
              <a:buChar char="•"/>
              <a:defRPr/>
            </a:pPr>
            <a:r>
              <a:rPr lang="en-US" b="1" dirty="0">
                <a:ea typeface="+mn-ea"/>
                <a:cs typeface="+mn-cs"/>
              </a:rPr>
              <a:t>Communication within and between Neurons</a:t>
            </a:r>
          </a:p>
          <a:p>
            <a:pPr lvl="1" eaLnBrk="1" fontAlgn="auto" hangingPunct="1">
              <a:spcAft>
                <a:spcPts val="0"/>
              </a:spcAft>
              <a:buFont typeface="Arial"/>
              <a:buChar char="•"/>
              <a:defRPr/>
            </a:pPr>
            <a:r>
              <a:rPr lang="en-US" b="1" dirty="0">
                <a:ea typeface="+mn-ea"/>
                <a:cs typeface="+mn-cs"/>
              </a:rPr>
              <a:t>Resting Membrane Potential</a:t>
            </a:r>
          </a:p>
          <a:p>
            <a:pPr lvl="1" eaLnBrk="1" fontAlgn="auto" hangingPunct="1">
              <a:spcAft>
                <a:spcPts val="0"/>
              </a:spcAft>
              <a:buFont typeface="Arial"/>
              <a:buChar char="•"/>
              <a:defRPr/>
            </a:pPr>
            <a:r>
              <a:rPr lang="en-US" b="1" dirty="0">
                <a:ea typeface="+mn-ea"/>
                <a:cs typeface="+mn-cs"/>
              </a:rPr>
              <a:t>Action Potential</a:t>
            </a:r>
          </a:p>
          <a:p>
            <a:pPr eaLnBrk="1" fontAlgn="auto" hangingPunct="1">
              <a:spcAft>
                <a:spcPts val="0"/>
              </a:spcAft>
              <a:buFont typeface="Arial"/>
              <a:buChar char="•"/>
              <a:defRPr/>
            </a:pPr>
            <a:r>
              <a:rPr lang="en-US" dirty="0">
                <a:solidFill>
                  <a:schemeClr val="bg1">
                    <a:lumMod val="65000"/>
                  </a:schemeClr>
                </a:solidFill>
                <a:ea typeface="+mn-ea"/>
                <a:cs typeface="+mn-cs"/>
              </a:rPr>
              <a:t>Neurotransmission </a:t>
            </a:r>
          </a:p>
        </p:txBody>
      </p:sp>
      <p:sp>
        <p:nvSpPr>
          <p:cNvPr id="5" name="Title 1"/>
          <p:cNvSpPr txBox="1">
            <a:spLocks/>
          </p:cNvSpPr>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r>
              <a:rPr lang="en-US" b="1" u="sng" dirty="0">
                <a:solidFill>
                  <a:prstClr val="black"/>
                </a:solidFill>
                <a:ea typeface="MS PGothic" charset="0"/>
              </a:rPr>
              <a:t>Overview</a:t>
            </a:r>
            <a:endParaRPr lang="en-US" dirty="0">
              <a:solidFill>
                <a:prstClr val="black"/>
              </a:solidFill>
              <a:ea typeface="MS PGothic" charset="0"/>
            </a:endParaRPr>
          </a:p>
        </p:txBody>
      </p:sp>
    </p:spTree>
    <p:extLst>
      <p:ext uri="{BB962C8B-B14F-4D97-AF65-F5344CB8AC3E}">
        <p14:creationId xmlns:p14="http://schemas.microsoft.com/office/powerpoint/2010/main" val="28648834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2364240" y="5134700"/>
            <a:ext cx="4676775" cy="1672503"/>
          </a:xfrm>
        </p:spPr>
        <p:txBody>
          <a:bodyPr/>
          <a:lstStyle/>
          <a:p>
            <a:pPr marL="0" indent="0">
              <a:lnSpc>
                <a:spcPct val="80000"/>
              </a:lnSpc>
              <a:buNone/>
              <a:defRPr/>
            </a:pPr>
            <a:r>
              <a:rPr lang="en-US" b="1" dirty="0">
                <a:cs typeface="+mn-cs"/>
              </a:rPr>
              <a:t>Hodgkin and Huxley</a:t>
            </a:r>
          </a:p>
          <a:p>
            <a:pPr lvl="1">
              <a:lnSpc>
                <a:spcPct val="80000"/>
              </a:lnSpc>
              <a:buFont typeface="Wingdings" panose="05000000000000000000" pitchFamily="2" charset="2"/>
              <a:buChar char="§"/>
              <a:defRPr/>
            </a:pPr>
            <a:r>
              <a:rPr lang="en-US" dirty="0">
                <a:cs typeface="+mn-cs"/>
              </a:rPr>
              <a:t>Nobel Prize </a:t>
            </a:r>
            <a:r>
              <a:rPr lang="en-US" dirty="0" smtClean="0">
                <a:cs typeface="+mn-cs"/>
              </a:rPr>
              <a:t>1963</a:t>
            </a:r>
          </a:p>
          <a:p>
            <a:pPr lvl="1">
              <a:lnSpc>
                <a:spcPct val="80000"/>
              </a:lnSpc>
              <a:buFont typeface="Wingdings" panose="05000000000000000000" pitchFamily="2" charset="2"/>
              <a:buChar char="§"/>
              <a:defRPr/>
            </a:pPr>
            <a:r>
              <a:rPr lang="en-US" dirty="0" smtClean="0">
                <a:cs typeface="+mn-cs"/>
              </a:rPr>
              <a:t>Electrochemical </a:t>
            </a:r>
            <a:r>
              <a:rPr lang="en-US" dirty="0">
                <a:cs typeface="+mn-cs"/>
              </a:rPr>
              <a:t>Transduction</a:t>
            </a:r>
          </a:p>
          <a:p>
            <a:pPr lvl="1">
              <a:lnSpc>
                <a:spcPct val="80000"/>
              </a:lnSpc>
              <a:buFont typeface="Wingdings" panose="05000000000000000000" pitchFamily="2" charset="2"/>
              <a:buChar char="§"/>
              <a:defRPr/>
            </a:pPr>
            <a:r>
              <a:rPr lang="en-US" dirty="0">
                <a:cs typeface="+mn-cs"/>
              </a:rPr>
              <a:t>Giant Squid </a:t>
            </a:r>
            <a:r>
              <a:rPr lang="en-US" dirty="0" smtClean="0">
                <a:cs typeface="+mn-cs"/>
              </a:rPr>
              <a:t>Axon</a:t>
            </a:r>
            <a:endParaRPr lang="en-US" dirty="0">
              <a:cs typeface="+mn-c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9663" b="17693"/>
          <a:stretch/>
        </p:blipFill>
        <p:spPr>
          <a:xfrm>
            <a:off x="1981760" y="2016115"/>
            <a:ext cx="5441734" cy="2964817"/>
          </a:xfrm>
          <a:prstGeom prst="rect">
            <a:avLst/>
          </a:prstGeom>
          <a:ln>
            <a:noFill/>
          </a:ln>
          <a:effectLst/>
        </p:spPr>
      </p:pic>
      <p:sp>
        <p:nvSpPr>
          <p:cNvPr id="5" name="Title 1"/>
          <p:cNvSpPr txBox="1">
            <a:spLocks/>
          </p:cNvSpPr>
          <p:nvPr/>
        </p:nvSpPr>
        <p:spPr bwMode="auto">
          <a:xfrm>
            <a:off x="457200" y="610536"/>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pPr eaLnBrk="1" hangingPunct="1">
              <a:lnSpc>
                <a:spcPct val="75000"/>
              </a:lnSpc>
            </a:pPr>
            <a:r>
              <a:rPr lang="en-US" b="1" u="sng" dirty="0">
                <a:solidFill>
                  <a:prstClr val="black"/>
                </a:solidFill>
                <a:ea typeface="MS PGothic" charset="0"/>
              </a:rPr>
              <a:t>Communication within and between Neurons</a:t>
            </a:r>
            <a:br>
              <a:rPr lang="en-US" b="1" u="sng" dirty="0">
                <a:solidFill>
                  <a:prstClr val="black"/>
                </a:solidFill>
                <a:ea typeface="MS PGothic" charset="0"/>
              </a:rPr>
            </a:br>
            <a:endParaRPr lang="en-US" sz="3600" b="1" i="1" u="sng" dirty="0">
              <a:solidFill>
                <a:prstClr val="black"/>
              </a:solidFill>
              <a:ea typeface="MS PGothic" charset="0"/>
            </a:endParaRPr>
          </a:p>
        </p:txBody>
      </p:sp>
    </p:spTree>
    <p:extLst>
      <p:ext uri="{BB962C8B-B14F-4D97-AF65-F5344CB8AC3E}">
        <p14:creationId xmlns:p14="http://schemas.microsoft.com/office/powerpoint/2010/main" val="380467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4376056" y="2280688"/>
            <a:ext cx="4310744" cy="3492500"/>
          </a:xfrm>
        </p:spPr>
        <p:txBody>
          <a:bodyPr/>
          <a:lstStyle/>
          <a:p>
            <a:pPr marL="0" indent="0">
              <a:lnSpc>
                <a:spcPct val="80000"/>
              </a:lnSpc>
              <a:buNone/>
              <a:defRPr/>
            </a:pPr>
            <a:r>
              <a:rPr lang="en-US" dirty="0">
                <a:cs typeface="+mn-cs"/>
              </a:rPr>
              <a:t>Characteristics </a:t>
            </a:r>
          </a:p>
          <a:p>
            <a:pPr>
              <a:lnSpc>
                <a:spcPct val="80000"/>
              </a:lnSpc>
              <a:buFont typeface="Wingdings" panose="05000000000000000000" pitchFamily="2" charset="2"/>
              <a:buChar char="§"/>
              <a:defRPr/>
            </a:pPr>
            <a:r>
              <a:rPr lang="en-US" sz="2600" dirty="0">
                <a:cs typeface="+mn-cs"/>
              </a:rPr>
              <a:t>All-or-nothing</a:t>
            </a:r>
          </a:p>
          <a:p>
            <a:pPr>
              <a:lnSpc>
                <a:spcPct val="80000"/>
              </a:lnSpc>
              <a:buFont typeface="Wingdings" panose="05000000000000000000" pitchFamily="2" charset="2"/>
              <a:buChar char="§"/>
              <a:defRPr/>
            </a:pPr>
            <a:r>
              <a:rPr lang="en-US" sz="2600" dirty="0">
                <a:cs typeface="+mn-cs"/>
              </a:rPr>
              <a:t>Depolarized past threshold of excitation</a:t>
            </a:r>
          </a:p>
          <a:p>
            <a:pPr>
              <a:lnSpc>
                <a:spcPct val="80000"/>
              </a:lnSpc>
              <a:buFont typeface="Wingdings" panose="05000000000000000000" pitchFamily="2" charset="2"/>
              <a:buChar char="§"/>
              <a:defRPr/>
            </a:pPr>
            <a:r>
              <a:rPr lang="en-US" sz="2600" dirty="0">
                <a:cs typeface="+mn-cs"/>
              </a:rPr>
              <a:t>Results in neurotransmitter release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47" y="1650852"/>
            <a:ext cx="3730562" cy="4649488"/>
          </a:xfrm>
          <a:prstGeom prst="rect">
            <a:avLst/>
          </a:prstGeom>
        </p:spPr>
      </p:pic>
      <p:sp>
        <p:nvSpPr>
          <p:cNvPr id="5" name="Title 1"/>
          <p:cNvSpPr txBox="1">
            <a:spLocks/>
          </p:cNvSpPr>
          <p:nvPr/>
        </p:nvSpPr>
        <p:spPr bwMode="auto">
          <a:xfrm>
            <a:off x="457200" y="610536"/>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pPr eaLnBrk="1" hangingPunct="1">
              <a:lnSpc>
                <a:spcPct val="75000"/>
              </a:lnSpc>
            </a:pPr>
            <a:r>
              <a:rPr lang="en-US" b="1" u="sng" dirty="0">
                <a:solidFill>
                  <a:prstClr val="black"/>
                </a:solidFill>
                <a:ea typeface="MS PGothic" charset="0"/>
              </a:rPr>
              <a:t>Communication within and between Neurons</a:t>
            </a:r>
            <a:br>
              <a:rPr lang="en-US" b="1" u="sng" dirty="0">
                <a:solidFill>
                  <a:prstClr val="black"/>
                </a:solidFill>
                <a:ea typeface="MS PGothic" charset="0"/>
              </a:rPr>
            </a:br>
            <a:endParaRPr lang="en-US" sz="3600" b="1" i="1" u="sng" dirty="0">
              <a:solidFill>
                <a:prstClr val="black"/>
              </a:solidFill>
              <a:ea typeface="MS PGothic" charset="0"/>
            </a:endParaRPr>
          </a:p>
        </p:txBody>
      </p:sp>
      <p:sp>
        <p:nvSpPr>
          <p:cNvPr id="7" name="TextBox 6"/>
          <p:cNvSpPr txBox="1"/>
          <p:nvPr/>
        </p:nvSpPr>
        <p:spPr>
          <a:xfrm>
            <a:off x="4281909" y="1551231"/>
            <a:ext cx="6270172" cy="523220"/>
          </a:xfrm>
          <a:prstGeom prst="rect">
            <a:avLst/>
          </a:prstGeom>
          <a:noFill/>
        </p:spPr>
        <p:txBody>
          <a:bodyPr wrap="square" rtlCol="0">
            <a:spAutoFit/>
          </a:bodyPr>
          <a:lstStyle/>
          <a:p>
            <a:pPr defTabSz="457200" eaLnBrk="0" fontAlgn="base" hangingPunct="0">
              <a:spcBef>
                <a:spcPct val="0"/>
              </a:spcBef>
              <a:spcAft>
                <a:spcPct val="0"/>
              </a:spcAft>
            </a:pPr>
            <a:r>
              <a:rPr lang="en-US" sz="2800" b="1" dirty="0">
                <a:solidFill>
                  <a:srgbClr val="C00000"/>
                </a:solidFill>
                <a:ea typeface="MS PGothic" charset="0"/>
              </a:rPr>
              <a:t>Action Potential</a:t>
            </a:r>
            <a:endParaRPr lang="en-US" sz="2800" dirty="0">
              <a:solidFill>
                <a:srgbClr val="C00000"/>
              </a:solidFill>
              <a:latin typeface="Arial" charset="0"/>
              <a:ea typeface="MS PGothic" charset="0"/>
            </a:endParaRPr>
          </a:p>
        </p:txBody>
      </p:sp>
    </p:spTree>
    <p:extLst>
      <p:ext uri="{BB962C8B-B14F-4D97-AF65-F5344CB8AC3E}">
        <p14:creationId xmlns:p14="http://schemas.microsoft.com/office/powerpoint/2010/main" val="1978697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p:cNvSpPr>
            <a:spLocks noGrp="1"/>
          </p:cNvSpPr>
          <p:nvPr>
            <p:ph sz="half" idx="1"/>
          </p:nvPr>
        </p:nvSpPr>
        <p:spPr>
          <a:xfrm>
            <a:off x="3019545" y="4761403"/>
            <a:ext cx="4779818" cy="2788107"/>
          </a:xfrm>
        </p:spPr>
        <p:txBody>
          <a:bodyPr/>
          <a:lstStyle/>
          <a:p>
            <a:pPr marL="0" indent="0">
              <a:lnSpc>
                <a:spcPct val="80000"/>
              </a:lnSpc>
              <a:buNone/>
            </a:pPr>
            <a:r>
              <a:rPr lang="en-US" b="1" dirty="0">
                <a:latin typeface="Calibri" charset="0"/>
                <a:ea typeface="MS PGothic" charset="0"/>
              </a:rPr>
              <a:t>How </a:t>
            </a:r>
            <a:r>
              <a:rPr lang="en-US" b="1" dirty="0" smtClean="0">
                <a:latin typeface="Calibri" charset="0"/>
                <a:ea typeface="MS PGothic" charset="0"/>
              </a:rPr>
              <a:t>It’s Initiated</a:t>
            </a:r>
            <a:endParaRPr lang="en-US" b="1" dirty="0">
              <a:latin typeface="Calibri" charset="0"/>
              <a:ea typeface="MS PGothic" charset="0"/>
            </a:endParaRPr>
          </a:p>
          <a:p>
            <a:pPr>
              <a:lnSpc>
                <a:spcPct val="80000"/>
              </a:lnSpc>
              <a:buFont typeface="Wingdings" panose="05000000000000000000" pitchFamily="2" charset="2"/>
              <a:buChar char="§"/>
            </a:pPr>
            <a:r>
              <a:rPr lang="en-US" sz="2600" dirty="0">
                <a:latin typeface="Calibri" charset="0"/>
                <a:ea typeface="MS PGothic" charset="0"/>
              </a:rPr>
              <a:t>IPSP’s</a:t>
            </a:r>
          </a:p>
          <a:p>
            <a:pPr>
              <a:lnSpc>
                <a:spcPct val="80000"/>
              </a:lnSpc>
              <a:buFont typeface="Wingdings" panose="05000000000000000000" pitchFamily="2" charset="2"/>
              <a:buChar char="§"/>
            </a:pPr>
            <a:r>
              <a:rPr lang="en-US" sz="2600" dirty="0">
                <a:latin typeface="Calibri" charset="0"/>
                <a:ea typeface="MS PGothic" charset="0"/>
              </a:rPr>
              <a:t>EPSP’s</a:t>
            </a:r>
          </a:p>
          <a:p>
            <a:pPr>
              <a:lnSpc>
                <a:spcPct val="80000"/>
              </a:lnSpc>
              <a:buFont typeface="Wingdings" panose="05000000000000000000" pitchFamily="2" charset="2"/>
              <a:buChar char="§"/>
            </a:pPr>
            <a:r>
              <a:rPr lang="en-US" sz="2600" dirty="0">
                <a:latin typeface="Calibri" charset="0"/>
                <a:ea typeface="MS PGothic" charset="0"/>
              </a:rPr>
              <a:t>Summation across space</a:t>
            </a:r>
          </a:p>
          <a:p>
            <a:pPr>
              <a:lnSpc>
                <a:spcPct val="80000"/>
              </a:lnSpc>
              <a:buFont typeface="Wingdings" panose="05000000000000000000" pitchFamily="2" charset="2"/>
              <a:buChar char="§"/>
            </a:pPr>
            <a:r>
              <a:rPr lang="en-US" sz="2600" dirty="0">
                <a:latin typeface="Calibri" charset="0"/>
                <a:ea typeface="MS PGothic" charset="0"/>
              </a:rPr>
              <a:t>Summation across time</a:t>
            </a:r>
          </a:p>
        </p:txBody>
      </p:sp>
      <p:sp>
        <p:nvSpPr>
          <p:cNvPr id="5" name="Title 1"/>
          <p:cNvSpPr txBox="1">
            <a:spLocks/>
          </p:cNvSpPr>
          <p:nvPr/>
        </p:nvSpPr>
        <p:spPr bwMode="auto">
          <a:xfrm>
            <a:off x="457200" y="610536"/>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pPr eaLnBrk="1" hangingPunct="1">
              <a:lnSpc>
                <a:spcPct val="75000"/>
              </a:lnSpc>
            </a:pPr>
            <a:r>
              <a:rPr lang="en-US" b="1" u="sng" dirty="0">
                <a:solidFill>
                  <a:prstClr val="black"/>
                </a:solidFill>
                <a:ea typeface="MS PGothic" charset="0"/>
              </a:rPr>
              <a:t>Communication within and between Neurons</a:t>
            </a:r>
            <a:br>
              <a:rPr lang="en-US" b="1" u="sng" dirty="0">
                <a:solidFill>
                  <a:prstClr val="black"/>
                </a:solidFill>
                <a:ea typeface="MS PGothic" charset="0"/>
              </a:rPr>
            </a:br>
            <a:endParaRPr lang="en-US" sz="3600" b="1" i="1" u="sng" dirty="0">
              <a:solidFill>
                <a:prstClr val="black"/>
              </a:solidFill>
              <a:ea typeface="MS PGothic"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9404" y="1595021"/>
            <a:ext cx="4105191" cy="3078893"/>
          </a:xfrm>
          <a:prstGeom prst="rect">
            <a:avLst/>
          </a:prstGeom>
        </p:spPr>
      </p:pic>
    </p:spTree>
    <p:extLst>
      <p:ext uri="{BB962C8B-B14F-4D97-AF65-F5344CB8AC3E}">
        <p14:creationId xmlns:p14="http://schemas.microsoft.com/office/powerpoint/2010/main" val="11276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1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1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15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4572000" y="2680351"/>
            <a:ext cx="4676775" cy="4065588"/>
          </a:xfrm>
        </p:spPr>
        <p:txBody>
          <a:bodyPr/>
          <a:lstStyle/>
          <a:p>
            <a:pPr marL="0" indent="0">
              <a:lnSpc>
                <a:spcPct val="80000"/>
              </a:lnSpc>
              <a:buNone/>
              <a:defRPr/>
            </a:pPr>
            <a:r>
              <a:rPr lang="en-US" dirty="0">
                <a:cs typeface="+mn-cs"/>
              </a:rPr>
              <a:t>Change in neuron potential during action potential</a:t>
            </a:r>
          </a:p>
          <a:p>
            <a:pPr lvl="1">
              <a:lnSpc>
                <a:spcPct val="80000"/>
              </a:lnSpc>
              <a:buFont typeface="Wingdings" panose="05000000000000000000" pitchFamily="2" charset="2"/>
              <a:buChar char="§"/>
              <a:defRPr/>
            </a:pPr>
            <a:r>
              <a:rPr lang="en-US" dirty="0">
                <a:cs typeface="+mn-cs"/>
              </a:rPr>
              <a:t>Na+ channels open</a:t>
            </a:r>
          </a:p>
          <a:p>
            <a:pPr lvl="1">
              <a:lnSpc>
                <a:spcPct val="80000"/>
              </a:lnSpc>
              <a:buFont typeface="Wingdings" panose="05000000000000000000" pitchFamily="2" charset="2"/>
              <a:buChar char="§"/>
              <a:defRPr/>
            </a:pPr>
            <a:r>
              <a:rPr lang="en-US" dirty="0">
                <a:cs typeface="+mn-cs"/>
              </a:rPr>
              <a:t>Both diffusion and electrostatic pressure pushes Na+ into the cell</a:t>
            </a:r>
          </a:p>
          <a:p>
            <a:pPr lvl="1">
              <a:lnSpc>
                <a:spcPct val="80000"/>
              </a:lnSpc>
              <a:buFont typeface="Wingdings" panose="05000000000000000000" pitchFamily="2" charset="2"/>
              <a:buChar char="§"/>
              <a:defRPr/>
            </a:pPr>
            <a:r>
              <a:rPr lang="en-US" dirty="0">
                <a:cs typeface="+mn-cs"/>
              </a:rPr>
              <a:t>As Na+ is rushing in, K+ channels open</a:t>
            </a:r>
          </a:p>
          <a:p>
            <a:pPr lvl="1">
              <a:lnSpc>
                <a:spcPct val="80000"/>
              </a:lnSpc>
              <a:buFont typeface="Arial"/>
              <a:buChar char="•"/>
              <a:defRPr/>
            </a:pPr>
            <a:endParaRPr lang="en-US" dirty="0">
              <a:cs typeface="+mn-cs"/>
            </a:endParaRPr>
          </a:p>
        </p:txBody>
      </p:sp>
      <p:pic>
        <p:nvPicPr>
          <p:cNvPr id="52227"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9963" y="2514600"/>
            <a:ext cx="3452812" cy="3470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28"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8163" y="2514600"/>
            <a:ext cx="3929062" cy="363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1"/>
          <p:cNvSpPr txBox="1">
            <a:spLocks/>
          </p:cNvSpPr>
          <p:nvPr/>
        </p:nvSpPr>
        <p:spPr bwMode="auto">
          <a:xfrm>
            <a:off x="457200" y="610536"/>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pPr eaLnBrk="1" hangingPunct="1">
              <a:lnSpc>
                <a:spcPct val="75000"/>
              </a:lnSpc>
            </a:pPr>
            <a:r>
              <a:rPr lang="en-US" b="1" u="sng" dirty="0">
                <a:solidFill>
                  <a:prstClr val="black"/>
                </a:solidFill>
                <a:ea typeface="MS PGothic" charset="0"/>
              </a:rPr>
              <a:t>Communication within and between Neurons</a:t>
            </a:r>
            <a:br>
              <a:rPr lang="en-US" b="1" u="sng" dirty="0">
                <a:solidFill>
                  <a:prstClr val="black"/>
                </a:solidFill>
                <a:ea typeface="MS PGothic" charset="0"/>
              </a:rPr>
            </a:br>
            <a:endParaRPr lang="en-US" sz="3600" b="1" i="1" u="sng" dirty="0">
              <a:solidFill>
                <a:prstClr val="black"/>
              </a:solidFill>
              <a:ea typeface="MS PGothic" charset="0"/>
            </a:endParaRPr>
          </a:p>
        </p:txBody>
      </p:sp>
      <p:sp>
        <p:nvSpPr>
          <p:cNvPr id="8" name="TextBox 7"/>
          <p:cNvSpPr txBox="1"/>
          <p:nvPr/>
        </p:nvSpPr>
        <p:spPr>
          <a:xfrm>
            <a:off x="4737388" y="1919287"/>
            <a:ext cx="6270172" cy="523220"/>
          </a:xfrm>
          <a:prstGeom prst="rect">
            <a:avLst/>
          </a:prstGeom>
          <a:noFill/>
        </p:spPr>
        <p:txBody>
          <a:bodyPr wrap="square" rtlCol="0">
            <a:spAutoFit/>
          </a:bodyPr>
          <a:lstStyle/>
          <a:p>
            <a:pPr defTabSz="457200" eaLnBrk="0" fontAlgn="base" hangingPunct="0">
              <a:spcBef>
                <a:spcPct val="0"/>
              </a:spcBef>
              <a:spcAft>
                <a:spcPct val="0"/>
              </a:spcAft>
            </a:pPr>
            <a:r>
              <a:rPr lang="en-US" sz="2800" b="1" dirty="0">
                <a:solidFill>
                  <a:srgbClr val="C00000"/>
                </a:solidFill>
                <a:ea typeface="MS PGothic" charset="0"/>
              </a:rPr>
              <a:t>Action Potential</a:t>
            </a:r>
            <a:endParaRPr lang="en-US" sz="2800" dirty="0">
              <a:solidFill>
                <a:srgbClr val="C00000"/>
              </a:solidFill>
              <a:latin typeface="Arial" charset="0"/>
              <a:ea typeface="MS PGothic" charset="0"/>
            </a:endParaRPr>
          </a:p>
        </p:txBody>
      </p:sp>
    </p:spTree>
    <p:extLst>
      <p:ext uri="{BB962C8B-B14F-4D97-AF65-F5344CB8AC3E}">
        <p14:creationId xmlns:p14="http://schemas.microsoft.com/office/powerpoint/2010/main" val="4137102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Calibri" charset="0"/>
                <a:ea typeface="MS PGothic" charset="0"/>
              </a:rPr>
              <a:t>Communication within and between Neurons</a:t>
            </a:r>
            <a:endParaRPr lang="en-US" dirty="0"/>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1727" y="2381748"/>
            <a:ext cx="4388550" cy="2583246"/>
          </a:xfrm>
        </p:spPr>
      </p:pic>
      <p:sp>
        <p:nvSpPr>
          <p:cNvPr id="5" name="Content Placeholder 4"/>
          <p:cNvSpPr txBox="1">
            <a:spLocks noGrp="1"/>
          </p:cNvSpPr>
          <p:nvPr>
            <p:ph sz="half" idx="2"/>
          </p:nvPr>
        </p:nvSpPr>
        <p:spPr>
          <a:xfrm>
            <a:off x="4914900" y="2001125"/>
            <a:ext cx="4038600" cy="523220"/>
          </a:xfrm>
          <a:prstGeom prst="rect">
            <a:avLst/>
          </a:prstGeom>
          <a:noFill/>
        </p:spPr>
        <p:txBody>
          <a:bodyPr wrap="square" rtlCol="0">
            <a:spAutoFit/>
          </a:bodyPr>
          <a:lstStyle/>
          <a:p>
            <a:pPr marL="0" indent="0">
              <a:buNone/>
            </a:pPr>
            <a:r>
              <a:rPr lang="en-US" sz="2800" b="1" dirty="0">
                <a:solidFill>
                  <a:srgbClr val="C00000"/>
                </a:solidFill>
                <a:latin typeface="Calibri" charset="0"/>
              </a:rPr>
              <a:t>Action Potential</a:t>
            </a:r>
            <a:endParaRPr lang="en-US" sz="2800" dirty="0">
              <a:solidFill>
                <a:srgbClr val="C00000"/>
              </a:solidFill>
            </a:endParaRPr>
          </a:p>
        </p:txBody>
      </p:sp>
      <p:sp>
        <p:nvSpPr>
          <p:cNvPr id="8" name="Rectangle 7"/>
          <p:cNvSpPr/>
          <p:nvPr/>
        </p:nvSpPr>
        <p:spPr>
          <a:xfrm>
            <a:off x="4381500" y="2666941"/>
            <a:ext cx="4572000" cy="2012859"/>
          </a:xfrm>
          <a:prstGeom prst="rect">
            <a:avLst/>
          </a:prstGeom>
        </p:spPr>
        <p:txBody>
          <a:bodyPr>
            <a:spAutoFit/>
          </a:bodyPr>
          <a:lstStyle/>
          <a:p>
            <a:pPr marL="742950" lvl="1" indent="-285750" defTabSz="457200" eaLnBrk="0" fontAlgn="base" hangingPunct="0">
              <a:lnSpc>
                <a:spcPct val="80000"/>
              </a:lnSpc>
              <a:spcBef>
                <a:spcPct val="20000"/>
              </a:spcBef>
              <a:spcAft>
                <a:spcPct val="0"/>
              </a:spcAft>
              <a:buFont typeface="Wingdings" panose="05000000000000000000" pitchFamily="2" charset="2"/>
              <a:buChar char="§"/>
              <a:defRPr/>
            </a:pPr>
            <a:r>
              <a:rPr lang="en-US" sz="2400" dirty="0">
                <a:solidFill>
                  <a:prstClr val="black"/>
                </a:solidFill>
                <a:ea typeface="MS PGothic" panose="020B0600070205080204" pitchFamily="34" charset="-128"/>
              </a:rPr>
              <a:t>At the peak of the action potential Na+ channels close</a:t>
            </a:r>
          </a:p>
          <a:p>
            <a:pPr marL="742950" lvl="1" indent="-285750" defTabSz="457200" eaLnBrk="0" fontAlgn="base" hangingPunct="0">
              <a:lnSpc>
                <a:spcPct val="80000"/>
              </a:lnSpc>
              <a:spcBef>
                <a:spcPct val="20000"/>
              </a:spcBef>
              <a:spcAft>
                <a:spcPct val="0"/>
              </a:spcAft>
              <a:buFont typeface="Wingdings" panose="05000000000000000000" pitchFamily="2" charset="2"/>
              <a:buChar char="§"/>
              <a:defRPr/>
            </a:pPr>
            <a:r>
              <a:rPr lang="en-US" sz="2400" dirty="0">
                <a:solidFill>
                  <a:prstClr val="black"/>
                </a:solidFill>
                <a:ea typeface="MS PGothic" panose="020B0600070205080204" pitchFamily="34" charset="-128"/>
              </a:rPr>
              <a:t>Diffusion and electrostatic pressure force K+ out</a:t>
            </a:r>
          </a:p>
          <a:p>
            <a:pPr marL="742950" lvl="1" indent="-285750" defTabSz="457200" eaLnBrk="0" fontAlgn="base" hangingPunct="0">
              <a:lnSpc>
                <a:spcPct val="80000"/>
              </a:lnSpc>
              <a:spcBef>
                <a:spcPct val="20000"/>
              </a:spcBef>
              <a:spcAft>
                <a:spcPct val="0"/>
              </a:spcAft>
              <a:buFont typeface="Wingdings" panose="05000000000000000000" pitchFamily="2" charset="2"/>
              <a:buChar char="§"/>
              <a:defRPr/>
            </a:pPr>
            <a:r>
              <a:rPr lang="en-US" sz="2400" dirty="0">
                <a:solidFill>
                  <a:prstClr val="black"/>
                </a:solidFill>
                <a:ea typeface="MS PGothic" panose="020B0600070205080204" pitchFamily="34" charset="-128"/>
              </a:rPr>
              <a:t>Cell undergoes a brief hyperpolarization</a:t>
            </a:r>
          </a:p>
        </p:txBody>
      </p:sp>
    </p:spTree>
    <p:extLst>
      <p:ext uri="{BB962C8B-B14F-4D97-AF65-F5344CB8AC3E}">
        <p14:creationId xmlns:p14="http://schemas.microsoft.com/office/powerpoint/2010/main" val="4957457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133" y="1753536"/>
            <a:ext cx="3849209" cy="4009593"/>
          </a:xfrm>
          <a:prstGeom prst="rect">
            <a:avLst/>
          </a:prstGeom>
        </p:spPr>
      </p:pic>
      <p:sp>
        <p:nvSpPr>
          <p:cNvPr id="6" name="Content Placeholder 2"/>
          <p:cNvSpPr txBox="1">
            <a:spLocks/>
          </p:cNvSpPr>
          <p:nvPr/>
        </p:nvSpPr>
        <p:spPr bwMode="auto">
          <a:xfrm>
            <a:off x="5504275" y="3114333"/>
            <a:ext cx="2911906" cy="821391"/>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b="1" dirty="0">
                <a:solidFill>
                  <a:srgbClr val="008000"/>
                </a:solidFill>
                <a:hlinkClick r:id="rId4"/>
              </a:rPr>
              <a:t>Nerve Impulse</a:t>
            </a:r>
            <a:endParaRPr lang="en-US" b="1" dirty="0">
              <a:solidFill>
                <a:srgbClr val="008000"/>
              </a:solidFill>
            </a:endParaRPr>
          </a:p>
        </p:txBody>
      </p:sp>
      <p:sp>
        <p:nvSpPr>
          <p:cNvPr id="7" name="Title 1"/>
          <p:cNvSpPr txBox="1">
            <a:spLocks/>
          </p:cNvSpPr>
          <p:nvPr/>
        </p:nvSpPr>
        <p:spPr bwMode="auto">
          <a:xfrm>
            <a:off x="457200" y="610536"/>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pPr eaLnBrk="1" hangingPunct="1">
              <a:lnSpc>
                <a:spcPct val="75000"/>
              </a:lnSpc>
            </a:pPr>
            <a:r>
              <a:rPr lang="en-US" b="1" u="sng">
                <a:solidFill>
                  <a:prstClr val="black"/>
                </a:solidFill>
                <a:ea typeface="MS PGothic" charset="0"/>
              </a:rPr>
              <a:t>Communication within and between Neurons</a:t>
            </a:r>
            <a:br>
              <a:rPr lang="en-US" b="1" u="sng">
                <a:solidFill>
                  <a:prstClr val="black"/>
                </a:solidFill>
                <a:ea typeface="MS PGothic" charset="0"/>
              </a:rPr>
            </a:br>
            <a:endParaRPr lang="en-US" sz="3600" b="1" i="1" u="sng" dirty="0">
              <a:solidFill>
                <a:prstClr val="black"/>
              </a:solidFill>
              <a:ea typeface="MS PGothic" charset="0"/>
            </a:endParaRPr>
          </a:p>
        </p:txBody>
      </p:sp>
    </p:spTree>
    <p:extLst>
      <p:ext uri="{BB962C8B-B14F-4D97-AF65-F5344CB8AC3E}">
        <p14:creationId xmlns:p14="http://schemas.microsoft.com/office/powerpoint/2010/main" val="26437640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4572000" y="2148019"/>
            <a:ext cx="4114800" cy="3384550"/>
          </a:xfrm>
        </p:spPr>
        <p:txBody>
          <a:bodyPr/>
          <a:lstStyle/>
          <a:p>
            <a:pPr marL="0" indent="0">
              <a:lnSpc>
                <a:spcPct val="80000"/>
              </a:lnSpc>
              <a:buNone/>
              <a:defRPr/>
            </a:pPr>
            <a:r>
              <a:rPr lang="en-US" b="1" dirty="0">
                <a:cs typeface="+mn-cs"/>
              </a:rPr>
              <a:t>Myelin speeds the process</a:t>
            </a:r>
          </a:p>
          <a:p>
            <a:pPr>
              <a:lnSpc>
                <a:spcPct val="80000"/>
              </a:lnSpc>
              <a:buFont typeface="Wingdings" panose="05000000000000000000" pitchFamily="2" charset="2"/>
              <a:buChar char="§"/>
              <a:defRPr/>
            </a:pPr>
            <a:r>
              <a:rPr lang="en-US" sz="2600" dirty="0">
                <a:cs typeface="+mn-cs"/>
              </a:rPr>
              <a:t>Action potentials occur at each Node of Ranvier</a:t>
            </a:r>
          </a:p>
          <a:p>
            <a:pPr>
              <a:lnSpc>
                <a:spcPct val="80000"/>
              </a:lnSpc>
              <a:buFont typeface="Wingdings" panose="05000000000000000000" pitchFamily="2" charset="2"/>
              <a:buChar char="§"/>
              <a:defRPr/>
            </a:pPr>
            <a:r>
              <a:rPr lang="en-US" sz="2600" dirty="0" err="1">
                <a:cs typeface="+mn-cs"/>
              </a:rPr>
              <a:t>Saltatory</a:t>
            </a:r>
            <a:r>
              <a:rPr lang="en-US" sz="2600" dirty="0">
                <a:cs typeface="+mn-cs"/>
              </a:rPr>
              <a:t> Conduction</a:t>
            </a:r>
          </a:p>
          <a:p>
            <a:pPr marL="457200" lvl="1" indent="0">
              <a:lnSpc>
                <a:spcPct val="80000"/>
              </a:lnSpc>
              <a:buNone/>
              <a:defRPr/>
            </a:pPr>
            <a:endParaRPr lang="en-US" dirty="0">
              <a:cs typeface="+mn-cs"/>
            </a:endParaRPr>
          </a:p>
        </p:txBody>
      </p:sp>
      <p:pic>
        <p:nvPicPr>
          <p:cNvPr id="7" name="Picture 6"/>
          <p:cNvPicPr>
            <a:picLocks noChangeAspect="1"/>
          </p:cNvPicPr>
          <p:nvPr/>
        </p:nvPicPr>
        <p:blipFill>
          <a:blip r:embed="rId3"/>
          <a:stretch>
            <a:fillRect/>
          </a:stretch>
        </p:blipFill>
        <p:spPr>
          <a:xfrm>
            <a:off x="1014667" y="2076357"/>
            <a:ext cx="3442447" cy="3442447"/>
          </a:xfrm>
          <a:prstGeom prst="rect">
            <a:avLst/>
          </a:prstGeom>
        </p:spPr>
      </p:pic>
      <p:sp>
        <p:nvSpPr>
          <p:cNvPr id="5" name="Title 1"/>
          <p:cNvSpPr txBox="1">
            <a:spLocks/>
          </p:cNvSpPr>
          <p:nvPr/>
        </p:nvSpPr>
        <p:spPr bwMode="auto">
          <a:xfrm>
            <a:off x="457200" y="610536"/>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pPr eaLnBrk="1" hangingPunct="1">
              <a:lnSpc>
                <a:spcPct val="75000"/>
              </a:lnSpc>
            </a:pPr>
            <a:r>
              <a:rPr lang="en-US" b="1" u="sng" dirty="0">
                <a:solidFill>
                  <a:prstClr val="black"/>
                </a:solidFill>
                <a:ea typeface="MS PGothic" charset="0"/>
              </a:rPr>
              <a:t>Communication within and between Neurons</a:t>
            </a:r>
            <a:br>
              <a:rPr lang="en-US" b="1" u="sng" dirty="0">
                <a:solidFill>
                  <a:prstClr val="black"/>
                </a:solidFill>
                <a:ea typeface="MS PGothic" charset="0"/>
              </a:rPr>
            </a:br>
            <a:endParaRPr lang="en-US" sz="3600" b="1" i="1" u="sng" dirty="0">
              <a:solidFill>
                <a:prstClr val="black"/>
              </a:solidFill>
              <a:ea typeface="MS PGothic" charset="0"/>
            </a:endParaRPr>
          </a:p>
        </p:txBody>
      </p:sp>
      <p:sp>
        <p:nvSpPr>
          <p:cNvPr id="8" name="TextBox 7"/>
          <p:cNvSpPr txBox="1"/>
          <p:nvPr/>
        </p:nvSpPr>
        <p:spPr>
          <a:xfrm>
            <a:off x="955843" y="1492895"/>
            <a:ext cx="6270172" cy="523220"/>
          </a:xfrm>
          <a:prstGeom prst="rect">
            <a:avLst/>
          </a:prstGeom>
          <a:noFill/>
        </p:spPr>
        <p:txBody>
          <a:bodyPr wrap="square" rtlCol="0">
            <a:spAutoFit/>
          </a:bodyPr>
          <a:lstStyle/>
          <a:p>
            <a:pPr defTabSz="457200" eaLnBrk="0" fontAlgn="base" hangingPunct="0">
              <a:spcBef>
                <a:spcPct val="0"/>
              </a:spcBef>
              <a:spcAft>
                <a:spcPct val="0"/>
              </a:spcAft>
            </a:pPr>
            <a:r>
              <a:rPr lang="en-US" sz="2800" b="1" dirty="0">
                <a:solidFill>
                  <a:srgbClr val="C00000"/>
                </a:solidFill>
                <a:ea typeface="MS PGothic" charset="0"/>
              </a:rPr>
              <a:t>Action Potential in Myelinated Axons</a:t>
            </a:r>
            <a:endParaRPr lang="en-US" sz="2800" dirty="0">
              <a:solidFill>
                <a:srgbClr val="C00000"/>
              </a:solidFill>
              <a:latin typeface="Arial" charset="0"/>
              <a:ea typeface="MS PGothic" charset="0"/>
            </a:endParaRPr>
          </a:p>
        </p:txBody>
      </p:sp>
    </p:spTree>
    <p:extLst>
      <p:ext uri="{BB962C8B-B14F-4D97-AF65-F5344CB8AC3E}">
        <p14:creationId xmlns:p14="http://schemas.microsoft.com/office/powerpoint/2010/main" val="3258903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r>
              <a:rPr lang="en-US" b="1" u="sng" dirty="0">
                <a:solidFill>
                  <a:srgbClr val="00B0F0"/>
                </a:solidFill>
              </a:rPr>
              <a:t>Colossal Neurons Activity</a:t>
            </a:r>
            <a:endParaRPr lang="en-US" dirty="0">
              <a:solidFill>
                <a:prstClr val="black"/>
              </a:solidFill>
              <a:ea typeface="MS PGothic"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014" y="1417638"/>
            <a:ext cx="8539972" cy="4297393"/>
          </a:xfrm>
          <a:prstGeom prst="rect">
            <a:avLst/>
          </a:prstGeom>
        </p:spPr>
      </p:pic>
    </p:spTree>
    <p:extLst>
      <p:ext uri="{BB962C8B-B14F-4D97-AF65-F5344CB8AC3E}">
        <p14:creationId xmlns:p14="http://schemas.microsoft.com/office/powerpoint/2010/main" val="17743193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a:bodyPr>
          <a:lstStyle/>
          <a:p>
            <a:pPr eaLnBrk="1" fontAlgn="auto" hangingPunct="1">
              <a:spcAft>
                <a:spcPts val="0"/>
              </a:spcAft>
              <a:buFont typeface="Arial"/>
              <a:buChar char="•"/>
              <a:defRPr/>
            </a:pPr>
            <a:r>
              <a:rPr lang="en-US" dirty="0">
                <a:solidFill>
                  <a:schemeClr val="bg1">
                    <a:lumMod val="65000"/>
                  </a:schemeClr>
                </a:solidFill>
                <a:ea typeface="+mn-ea"/>
                <a:cs typeface="+mn-cs"/>
              </a:rPr>
              <a:t>History of Neurons as Cells</a:t>
            </a:r>
          </a:p>
          <a:p>
            <a:pPr eaLnBrk="1" fontAlgn="auto" hangingPunct="1">
              <a:spcAft>
                <a:spcPts val="0"/>
              </a:spcAft>
              <a:buFont typeface="Arial"/>
              <a:buChar char="•"/>
              <a:defRPr/>
            </a:pPr>
            <a:r>
              <a:rPr lang="en-US" dirty="0">
                <a:solidFill>
                  <a:schemeClr val="bg1">
                    <a:lumMod val="65000"/>
                  </a:schemeClr>
                </a:solidFill>
                <a:ea typeface="+mn-ea"/>
                <a:cs typeface="+mn-cs"/>
              </a:rPr>
              <a:t>Structure of the Neuron/Synapse</a:t>
            </a:r>
          </a:p>
          <a:p>
            <a:pPr eaLnBrk="1" fontAlgn="auto" hangingPunct="1">
              <a:spcAft>
                <a:spcPts val="0"/>
              </a:spcAft>
              <a:buFont typeface="Arial"/>
              <a:buChar char="•"/>
              <a:defRPr/>
            </a:pPr>
            <a:r>
              <a:rPr lang="en-US" dirty="0">
                <a:solidFill>
                  <a:schemeClr val="bg1">
                    <a:lumMod val="65000"/>
                  </a:schemeClr>
                </a:solidFill>
                <a:ea typeface="+mn-ea"/>
                <a:cs typeface="+mn-cs"/>
              </a:rPr>
              <a:t>Types of Cells in the Brain</a:t>
            </a:r>
          </a:p>
          <a:p>
            <a:pPr eaLnBrk="1" fontAlgn="auto" hangingPunct="1">
              <a:spcAft>
                <a:spcPts val="0"/>
              </a:spcAft>
              <a:buFont typeface="Arial"/>
              <a:buChar char="•"/>
              <a:defRPr/>
            </a:pPr>
            <a:r>
              <a:rPr lang="en-US" dirty="0">
                <a:solidFill>
                  <a:schemeClr val="bg1">
                    <a:lumMod val="65000"/>
                  </a:schemeClr>
                </a:solidFill>
                <a:ea typeface="+mn-ea"/>
                <a:cs typeface="+mn-cs"/>
              </a:rPr>
              <a:t>Communication within and between Neurons</a:t>
            </a:r>
          </a:p>
          <a:p>
            <a:pPr eaLnBrk="1" fontAlgn="auto" hangingPunct="1">
              <a:spcAft>
                <a:spcPts val="0"/>
              </a:spcAft>
              <a:buFont typeface="Arial"/>
              <a:buChar char="•"/>
              <a:defRPr/>
            </a:pPr>
            <a:r>
              <a:rPr lang="en-US" b="1" dirty="0">
                <a:ea typeface="+mn-ea"/>
                <a:cs typeface="+mn-cs"/>
              </a:rPr>
              <a:t>Neurotransmission </a:t>
            </a:r>
          </a:p>
        </p:txBody>
      </p:sp>
      <p:sp>
        <p:nvSpPr>
          <p:cNvPr id="5" name="Title 1"/>
          <p:cNvSpPr txBox="1">
            <a:spLocks/>
          </p:cNvSpPr>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r>
              <a:rPr lang="en-US" b="1" u="sng" dirty="0">
                <a:solidFill>
                  <a:prstClr val="black"/>
                </a:solidFill>
                <a:ea typeface="MS PGothic" charset="0"/>
              </a:rPr>
              <a:t>Overview</a:t>
            </a:r>
            <a:endParaRPr lang="en-US" dirty="0">
              <a:solidFill>
                <a:prstClr val="black"/>
              </a:solidFill>
              <a:ea typeface="MS PGothic" charset="0"/>
            </a:endParaRPr>
          </a:p>
        </p:txBody>
      </p:sp>
    </p:spTree>
    <p:extLst>
      <p:ext uri="{BB962C8B-B14F-4D97-AF65-F5344CB8AC3E}">
        <p14:creationId xmlns:p14="http://schemas.microsoft.com/office/powerpoint/2010/main" val="1426772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7037" y="1417638"/>
            <a:ext cx="6068291" cy="4408920"/>
          </a:xfrm>
        </p:spPr>
        <p:txBody>
          <a:bodyPr/>
          <a:lstStyle/>
          <a:p>
            <a:pPr eaLnBrk="1" hangingPunct="1">
              <a:buFont typeface="Wingdings" panose="05000000000000000000" pitchFamily="2" charset="2"/>
              <a:buChar char="§"/>
              <a:defRPr/>
            </a:pPr>
            <a:r>
              <a:rPr lang="en-US" sz="2800" dirty="0">
                <a:ea typeface="+mn-ea"/>
                <a:cs typeface="+mn-cs"/>
              </a:rPr>
              <a:t>Write down what you already know about basic cells or specifically neurons or glia.</a:t>
            </a:r>
          </a:p>
          <a:p>
            <a:pPr eaLnBrk="1" hangingPunct="1">
              <a:buFont typeface="Wingdings" panose="05000000000000000000" pitchFamily="2" charset="2"/>
              <a:buChar char="§"/>
              <a:defRPr/>
            </a:pPr>
            <a:endParaRPr lang="en-US" sz="2800" dirty="0">
              <a:ea typeface="+mn-ea"/>
              <a:cs typeface="+mn-cs"/>
            </a:endParaRPr>
          </a:p>
          <a:p>
            <a:pPr eaLnBrk="1" hangingPunct="1">
              <a:buFont typeface="Wingdings" panose="05000000000000000000" pitchFamily="2" charset="2"/>
              <a:buChar char="§"/>
              <a:defRPr/>
            </a:pPr>
            <a:r>
              <a:rPr lang="en-US" sz="2800" dirty="0">
                <a:ea typeface="+mn-ea"/>
                <a:cs typeface="+mn-cs"/>
              </a:rPr>
              <a:t>What are some questions you have about the structure and function of cells in the brain?</a:t>
            </a:r>
          </a:p>
          <a:p>
            <a:pPr marL="514350" indent="-514350" eaLnBrk="1" hangingPunct="1">
              <a:buFont typeface="+mj-lt"/>
              <a:buAutoNum type="arabicPeriod"/>
              <a:defRPr/>
            </a:pPr>
            <a:endParaRPr lang="en-US" sz="2800" b="1" dirty="0">
              <a:ea typeface="+mn-ea"/>
              <a:cs typeface="+mn-cs"/>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5327" y="3990109"/>
            <a:ext cx="2556720" cy="2556720"/>
          </a:xfrm>
          <a:prstGeom prst="rect">
            <a:avLst/>
          </a:prstGeom>
          <a:ln>
            <a:noFill/>
          </a:ln>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5327" y="1342271"/>
            <a:ext cx="2538628" cy="2216791"/>
          </a:xfrm>
          <a:prstGeom prst="rect">
            <a:avLst/>
          </a:prstGeom>
          <a:ln>
            <a:noFill/>
          </a:ln>
          <a:effectLst/>
        </p:spPr>
      </p:pic>
      <p:sp>
        <p:nvSpPr>
          <p:cNvPr id="6" name="Title 1"/>
          <p:cNvSpPr txBox="1">
            <a:spLocks/>
          </p:cNvSpPr>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r>
              <a:rPr lang="en-US" b="1" u="sng" dirty="0">
                <a:solidFill>
                  <a:srgbClr val="00B0F0"/>
                </a:solidFill>
                <a:ea typeface="MS PGothic" charset="0"/>
              </a:rPr>
              <a:t>Warm Up</a:t>
            </a:r>
            <a:endParaRPr lang="en-US" dirty="0">
              <a:solidFill>
                <a:prstClr val="black"/>
              </a:solidFill>
              <a:ea typeface="MS PGothic" charset="0"/>
            </a:endParaRPr>
          </a:p>
        </p:txBody>
      </p:sp>
    </p:spTree>
    <p:extLst>
      <p:ext uri="{BB962C8B-B14F-4D97-AF65-F5344CB8AC3E}">
        <p14:creationId xmlns:p14="http://schemas.microsoft.com/office/powerpoint/2010/main" val="29217778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457200" y="610536"/>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pPr eaLnBrk="1" hangingPunct="1">
              <a:lnSpc>
                <a:spcPct val="75000"/>
              </a:lnSpc>
            </a:pPr>
            <a:r>
              <a:rPr lang="en-US" b="1" u="sng" dirty="0">
                <a:solidFill>
                  <a:prstClr val="black"/>
                </a:solidFill>
                <a:ea typeface="MS PGothic" charset="0"/>
              </a:rPr>
              <a:t>Communication within and between Neurons</a:t>
            </a:r>
            <a:br>
              <a:rPr lang="en-US" b="1" u="sng" dirty="0">
                <a:solidFill>
                  <a:prstClr val="black"/>
                </a:solidFill>
                <a:ea typeface="MS PGothic" charset="0"/>
              </a:rPr>
            </a:br>
            <a:endParaRPr lang="en-US" sz="3600" b="1" i="1" u="sng" dirty="0">
              <a:solidFill>
                <a:prstClr val="black"/>
              </a:solidFill>
              <a:ea typeface="MS PGothic" charset="0"/>
            </a:endParaRPr>
          </a:p>
        </p:txBody>
      </p:sp>
      <p:sp>
        <p:nvSpPr>
          <p:cNvPr id="7" name="TextBox 6"/>
          <p:cNvSpPr txBox="1"/>
          <p:nvPr/>
        </p:nvSpPr>
        <p:spPr>
          <a:xfrm>
            <a:off x="955843" y="1691434"/>
            <a:ext cx="6270172" cy="523220"/>
          </a:xfrm>
          <a:prstGeom prst="rect">
            <a:avLst/>
          </a:prstGeom>
          <a:noFill/>
        </p:spPr>
        <p:txBody>
          <a:bodyPr wrap="square" rtlCol="0">
            <a:spAutoFit/>
          </a:bodyPr>
          <a:lstStyle/>
          <a:p>
            <a:pPr defTabSz="457200" eaLnBrk="0" fontAlgn="base" hangingPunct="0">
              <a:spcBef>
                <a:spcPct val="0"/>
              </a:spcBef>
              <a:spcAft>
                <a:spcPct val="0"/>
              </a:spcAft>
            </a:pPr>
            <a:r>
              <a:rPr lang="en-US" sz="2800" b="1" dirty="0">
                <a:solidFill>
                  <a:srgbClr val="C00000"/>
                </a:solidFill>
                <a:ea typeface="MS PGothic" charset="0"/>
              </a:rPr>
              <a:t>Neurotransmission</a:t>
            </a:r>
            <a:endParaRPr lang="en-US" sz="2800" dirty="0">
              <a:solidFill>
                <a:srgbClr val="C00000"/>
              </a:solidFill>
              <a:latin typeface="Arial" charset="0"/>
              <a:ea typeface="MS PGothic" charset="0"/>
            </a:endParaRPr>
          </a:p>
        </p:txBody>
      </p:sp>
      <p:sp>
        <p:nvSpPr>
          <p:cNvPr id="8" name="Content Placeholder 2"/>
          <p:cNvSpPr txBox="1">
            <a:spLocks/>
          </p:cNvSpPr>
          <p:nvPr/>
        </p:nvSpPr>
        <p:spPr bwMode="auto">
          <a:xfrm>
            <a:off x="4572000" y="3607919"/>
            <a:ext cx="4779818" cy="821391"/>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80000"/>
              </a:lnSpc>
              <a:buFont typeface="Arial" charset="0"/>
              <a:buNone/>
              <a:defRPr/>
            </a:pPr>
            <a:r>
              <a:rPr lang="en-US" sz="3600" b="1" dirty="0">
                <a:solidFill>
                  <a:prstClr val="black"/>
                </a:solidFill>
                <a:hlinkClick r:id="rId3"/>
              </a:rPr>
              <a:t>Neurotransmission is chemical </a:t>
            </a:r>
            <a:endParaRPr lang="en-US" sz="3600" b="1" dirty="0">
              <a:solidFill>
                <a:prstClr val="black"/>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843" y="2214654"/>
            <a:ext cx="2815910" cy="3978328"/>
          </a:xfrm>
          <a:prstGeom prst="rect">
            <a:avLst/>
          </a:prstGeom>
        </p:spPr>
      </p:pic>
    </p:spTree>
    <p:extLst>
      <p:ext uri="{BB962C8B-B14F-4D97-AF65-F5344CB8AC3E}">
        <p14:creationId xmlns:p14="http://schemas.microsoft.com/office/powerpoint/2010/main" val="16483719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4467225" y="2016115"/>
            <a:ext cx="4676775" cy="2951163"/>
          </a:xfrm>
        </p:spPr>
        <p:txBody>
          <a:bodyPr/>
          <a:lstStyle/>
          <a:p>
            <a:pPr marL="0" indent="0">
              <a:lnSpc>
                <a:spcPct val="80000"/>
              </a:lnSpc>
              <a:buNone/>
              <a:defRPr/>
            </a:pPr>
            <a:r>
              <a:rPr lang="en-US" b="1" dirty="0">
                <a:cs typeface="+mn-cs"/>
              </a:rPr>
              <a:t>Neurotransmitter release</a:t>
            </a:r>
          </a:p>
          <a:p>
            <a:pPr>
              <a:lnSpc>
                <a:spcPct val="80000"/>
              </a:lnSpc>
              <a:buFont typeface="Wingdings" panose="05000000000000000000" pitchFamily="2" charset="2"/>
              <a:buChar char="§"/>
              <a:defRPr/>
            </a:pPr>
            <a:r>
              <a:rPr lang="en-US" sz="2600" dirty="0">
                <a:cs typeface="+mn-cs"/>
              </a:rPr>
              <a:t>Binds in lock and key fashion</a:t>
            </a:r>
          </a:p>
          <a:p>
            <a:pPr>
              <a:lnSpc>
                <a:spcPct val="80000"/>
              </a:lnSpc>
              <a:buFont typeface="Wingdings" panose="05000000000000000000" pitchFamily="2" charset="2"/>
              <a:buChar char="§"/>
              <a:defRPr/>
            </a:pPr>
            <a:r>
              <a:rPr lang="en-US" sz="2600" dirty="0">
                <a:cs typeface="+mn-cs"/>
              </a:rPr>
              <a:t>Ionotropic/Metabotropic receptors</a:t>
            </a:r>
          </a:p>
          <a:p>
            <a:pPr>
              <a:lnSpc>
                <a:spcPct val="80000"/>
              </a:lnSpc>
              <a:buFont typeface="Wingdings" panose="05000000000000000000" pitchFamily="2" charset="2"/>
              <a:buChar char="§"/>
              <a:defRPr/>
            </a:pPr>
            <a:r>
              <a:rPr lang="en-US" sz="2600" dirty="0">
                <a:cs typeface="+mn-cs"/>
              </a:rPr>
              <a:t>Results in IPSP’s and EPSP’s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425" y="1825950"/>
            <a:ext cx="3620800" cy="4720323"/>
          </a:xfrm>
          <a:prstGeom prst="rect">
            <a:avLst/>
          </a:prstGeom>
        </p:spPr>
      </p:pic>
      <p:sp>
        <p:nvSpPr>
          <p:cNvPr id="7" name="Title 1"/>
          <p:cNvSpPr txBox="1">
            <a:spLocks/>
          </p:cNvSpPr>
          <p:nvPr/>
        </p:nvSpPr>
        <p:spPr bwMode="auto">
          <a:xfrm>
            <a:off x="457200" y="610536"/>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pPr eaLnBrk="1" hangingPunct="1">
              <a:lnSpc>
                <a:spcPct val="75000"/>
              </a:lnSpc>
            </a:pPr>
            <a:r>
              <a:rPr lang="en-US" b="1" u="sng" dirty="0">
                <a:solidFill>
                  <a:prstClr val="black"/>
                </a:solidFill>
                <a:ea typeface="MS PGothic" charset="0"/>
              </a:rPr>
              <a:t>Communication within and between Neurons</a:t>
            </a:r>
            <a:br>
              <a:rPr lang="en-US" b="1" u="sng" dirty="0">
                <a:solidFill>
                  <a:prstClr val="black"/>
                </a:solidFill>
                <a:ea typeface="MS PGothic" charset="0"/>
              </a:rPr>
            </a:br>
            <a:endParaRPr lang="en-US" sz="3600" b="1" i="1" u="sng" dirty="0">
              <a:solidFill>
                <a:prstClr val="black"/>
              </a:solidFill>
              <a:ea typeface="MS PGothic" charset="0"/>
            </a:endParaRPr>
          </a:p>
        </p:txBody>
      </p:sp>
      <p:sp>
        <p:nvSpPr>
          <p:cNvPr id="8" name="TextBox 7"/>
          <p:cNvSpPr txBox="1"/>
          <p:nvPr/>
        </p:nvSpPr>
        <p:spPr>
          <a:xfrm>
            <a:off x="955843" y="1492895"/>
            <a:ext cx="6270172" cy="523220"/>
          </a:xfrm>
          <a:prstGeom prst="rect">
            <a:avLst/>
          </a:prstGeom>
          <a:noFill/>
        </p:spPr>
        <p:txBody>
          <a:bodyPr wrap="square" rtlCol="0">
            <a:spAutoFit/>
          </a:bodyPr>
          <a:lstStyle/>
          <a:p>
            <a:pPr defTabSz="457200" eaLnBrk="0" fontAlgn="base" hangingPunct="0">
              <a:spcBef>
                <a:spcPct val="0"/>
              </a:spcBef>
              <a:spcAft>
                <a:spcPct val="0"/>
              </a:spcAft>
            </a:pPr>
            <a:r>
              <a:rPr lang="en-US" sz="2800" b="1" dirty="0">
                <a:solidFill>
                  <a:srgbClr val="C00000"/>
                </a:solidFill>
                <a:ea typeface="MS PGothic" charset="0"/>
              </a:rPr>
              <a:t>Neurotransmission</a:t>
            </a:r>
            <a:endParaRPr lang="en-US" sz="2800" dirty="0">
              <a:solidFill>
                <a:srgbClr val="C00000"/>
              </a:solidFill>
              <a:latin typeface="Arial" charset="0"/>
              <a:ea typeface="MS PGothic" charset="0"/>
            </a:endParaRPr>
          </a:p>
        </p:txBody>
      </p:sp>
    </p:spTree>
    <p:extLst>
      <p:ext uri="{BB962C8B-B14F-4D97-AF65-F5344CB8AC3E}">
        <p14:creationId xmlns:p14="http://schemas.microsoft.com/office/powerpoint/2010/main" val="262935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1343089" y="4783426"/>
            <a:ext cx="3041374" cy="2336800"/>
          </a:xfrm>
        </p:spPr>
        <p:txBody>
          <a:bodyPr/>
          <a:lstStyle/>
          <a:p>
            <a:pPr marL="0" indent="0">
              <a:buNone/>
              <a:defRPr/>
            </a:pPr>
            <a:r>
              <a:rPr lang="en-US" dirty="0">
                <a:cs typeface="+mn-cs"/>
              </a:rPr>
              <a:t>Glutamate-EPSP’s</a:t>
            </a:r>
          </a:p>
          <a:p>
            <a:pPr lvl="1">
              <a:buFont typeface="Wingdings" panose="05000000000000000000" pitchFamily="2" charset="2"/>
              <a:buChar char="§"/>
              <a:defRPr/>
            </a:pPr>
            <a:r>
              <a:rPr lang="en-US" dirty="0">
                <a:cs typeface="+mn-cs"/>
              </a:rPr>
              <a:t>Na+ enters cell</a:t>
            </a:r>
          </a:p>
          <a:p>
            <a:pPr lvl="1">
              <a:buFont typeface="Wingdings" panose="05000000000000000000" pitchFamily="2" charset="2"/>
              <a:buChar char="§"/>
              <a:defRPr/>
            </a:pPr>
            <a:r>
              <a:rPr lang="en-US" dirty="0" err="1">
                <a:cs typeface="+mn-cs"/>
              </a:rPr>
              <a:t>Ca</a:t>
            </a:r>
            <a:r>
              <a:rPr lang="en-US" dirty="0">
                <a:cs typeface="+mn-cs"/>
              </a:rPr>
              <a:t>++ enters cell</a:t>
            </a:r>
          </a:p>
          <a:p>
            <a:pPr marL="0" indent="0">
              <a:buFont typeface="Arial" panose="020B0604020202020204" pitchFamily="34" charset="0"/>
              <a:buNone/>
              <a:defRPr/>
            </a:pPr>
            <a:endParaRPr lang="en-US" sz="3600" dirty="0">
              <a:cs typeface="+mn-cs"/>
            </a:endParaRPr>
          </a:p>
        </p:txBody>
      </p:sp>
      <p:pic>
        <p:nvPicPr>
          <p:cNvPr id="3" name="Picture 2" descr="Screen Shot 2016-03-05 at 10.12.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089" y="1276020"/>
            <a:ext cx="6575086" cy="3455005"/>
          </a:xfrm>
          <a:prstGeom prst="rect">
            <a:avLst/>
          </a:prstGeom>
        </p:spPr>
      </p:pic>
      <p:sp>
        <p:nvSpPr>
          <p:cNvPr id="5" name="Title 1"/>
          <p:cNvSpPr txBox="1">
            <a:spLocks/>
          </p:cNvSpPr>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r>
              <a:rPr lang="en-US" b="1" u="sng" dirty="0">
                <a:solidFill>
                  <a:prstClr val="black"/>
                </a:solidFill>
                <a:ea typeface="MS PGothic" charset="0"/>
              </a:rPr>
              <a:t>Neurotransmission</a:t>
            </a:r>
            <a:endParaRPr lang="en-US" dirty="0">
              <a:solidFill>
                <a:prstClr val="black"/>
              </a:solidFill>
              <a:ea typeface="MS PGothic" charset="0"/>
            </a:endParaRPr>
          </a:p>
        </p:txBody>
      </p:sp>
      <p:sp>
        <p:nvSpPr>
          <p:cNvPr id="7" name="Content Placeholder 5"/>
          <p:cNvSpPr>
            <a:spLocks noGrp="1"/>
          </p:cNvSpPr>
          <p:nvPr>
            <p:ph sz="half" idx="1"/>
          </p:nvPr>
        </p:nvSpPr>
        <p:spPr>
          <a:xfrm>
            <a:off x="4758266" y="4799647"/>
            <a:ext cx="7857067" cy="2336800"/>
          </a:xfrm>
        </p:spPr>
        <p:txBody>
          <a:bodyPr/>
          <a:lstStyle/>
          <a:p>
            <a:pPr marL="0" indent="0">
              <a:buNone/>
              <a:defRPr/>
            </a:pPr>
            <a:r>
              <a:rPr lang="en-US" dirty="0">
                <a:cs typeface="+mn-cs"/>
              </a:rPr>
              <a:t>GABA-IPSP’s</a:t>
            </a:r>
          </a:p>
          <a:p>
            <a:pPr lvl="1">
              <a:buFont typeface="Wingdings" panose="05000000000000000000" pitchFamily="2" charset="2"/>
              <a:buChar char="§"/>
              <a:defRPr/>
            </a:pPr>
            <a:r>
              <a:rPr lang="en-US" dirty="0">
                <a:cs typeface="+mn-cs"/>
              </a:rPr>
              <a:t>K+ leaves cell</a:t>
            </a:r>
          </a:p>
          <a:p>
            <a:pPr lvl="1">
              <a:buFont typeface="Wingdings" panose="05000000000000000000" pitchFamily="2" charset="2"/>
              <a:buChar char="§"/>
              <a:defRPr/>
            </a:pPr>
            <a:r>
              <a:rPr lang="en-US" dirty="0" err="1">
                <a:cs typeface="+mn-cs"/>
              </a:rPr>
              <a:t>Cl</a:t>
            </a:r>
            <a:r>
              <a:rPr lang="en-US" dirty="0">
                <a:cs typeface="+mn-cs"/>
              </a:rPr>
              <a:t>- enters cell</a:t>
            </a:r>
          </a:p>
          <a:p>
            <a:pPr marL="0" indent="0">
              <a:buFont typeface="Arial" panose="020B0604020202020204" pitchFamily="34" charset="0"/>
              <a:buNone/>
              <a:defRPr/>
            </a:pPr>
            <a:endParaRPr lang="en-US" sz="3600" dirty="0">
              <a:cs typeface="+mn-cs"/>
            </a:endParaRPr>
          </a:p>
        </p:txBody>
      </p:sp>
    </p:spTree>
    <p:extLst>
      <p:ext uri="{BB962C8B-B14F-4D97-AF65-F5344CB8AC3E}">
        <p14:creationId xmlns:p14="http://schemas.microsoft.com/office/powerpoint/2010/main" val="16348635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457200" y="1600200"/>
            <a:ext cx="4189413" cy="4525963"/>
          </a:xfrm>
        </p:spPr>
        <p:txBody>
          <a:bodyPr/>
          <a:lstStyle/>
          <a:p>
            <a:pPr marL="0" indent="0">
              <a:buFont typeface="Arial" charset="0"/>
              <a:buNone/>
              <a:defRPr/>
            </a:pPr>
            <a:endParaRPr lang="en-US" dirty="0">
              <a:cs typeface="+mn-cs"/>
            </a:endParaRPr>
          </a:p>
          <a:p>
            <a:pPr marL="0" indent="0">
              <a:buNone/>
              <a:defRPr/>
            </a:pPr>
            <a:r>
              <a:rPr lang="en-US" b="1" dirty="0">
                <a:cs typeface="+mn-cs"/>
              </a:rPr>
              <a:t>Termination of neurotransmission</a:t>
            </a:r>
          </a:p>
          <a:p>
            <a:pPr lvl="1">
              <a:buFont typeface="Wingdings" panose="05000000000000000000" pitchFamily="2" charset="2"/>
              <a:buChar char="§"/>
              <a:defRPr/>
            </a:pPr>
            <a:r>
              <a:rPr lang="en-US" sz="2600" dirty="0">
                <a:cs typeface="+mn-cs"/>
              </a:rPr>
              <a:t>Enzymes</a:t>
            </a:r>
          </a:p>
          <a:p>
            <a:pPr lvl="1">
              <a:buFont typeface="Wingdings" panose="05000000000000000000" pitchFamily="2" charset="2"/>
              <a:buChar char="§"/>
              <a:defRPr/>
            </a:pPr>
            <a:r>
              <a:rPr lang="en-US" sz="2600" dirty="0">
                <a:cs typeface="+mn-cs"/>
              </a:rPr>
              <a:t>Reuptake</a:t>
            </a:r>
          </a:p>
          <a:p>
            <a:pPr lvl="1">
              <a:buFont typeface="Wingdings" panose="05000000000000000000" pitchFamily="2" charset="2"/>
              <a:buChar char="§"/>
              <a:defRPr/>
            </a:pPr>
            <a:endParaRPr lang="en-US" dirty="0">
              <a:cs typeface="+mn-cs"/>
            </a:endParaRPr>
          </a:p>
          <a:p>
            <a:pPr marL="0" indent="0">
              <a:buFont typeface="Arial" panose="020B0604020202020204" pitchFamily="34" charset="0"/>
              <a:buNone/>
              <a:defRPr/>
            </a:pPr>
            <a:endParaRPr lang="en-US" sz="3600" dirty="0">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316" y="1600200"/>
            <a:ext cx="4734484" cy="4619265"/>
          </a:xfrm>
          <a:prstGeom prst="rect">
            <a:avLst/>
          </a:prstGeom>
        </p:spPr>
      </p:pic>
      <p:sp>
        <p:nvSpPr>
          <p:cNvPr id="7" name="Title 1"/>
          <p:cNvSpPr txBox="1">
            <a:spLocks/>
          </p:cNvSpPr>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r>
              <a:rPr lang="en-US" b="1" u="sng" dirty="0">
                <a:solidFill>
                  <a:prstClr val="black"/>
                </a:solidFill>
                <a:ea typeface="MS PGothic" charset="0"/>
              </a:rPr>
              <a:t>Neurotransmission</a:t>
            </a:r>
            <a:endParaRPr lang="en-US" dirty="0">
              <a:solidFill>
                <a:prstClr val="black"/>
              </a:solidFill>
              <a:ea typeface="MS PGothic" charset="0"/>
            </a:endParaRPr>
          </a:p>
        </p:txBody>
      </p:sp>
      <p:sp>
        <p:nvSpPr>
          <p:cNvPr id="5" name="Content Placeholder 5"/>
          <p:cNvSpPr>
            <a:spLocks noGrp="1"/>
          </p:cNvSpPr>
          <p:nvPr>
            <p:ph sz="half" idx="1"/>
          </p:nvPr>
        </p:nvSpPr>
        <p:spPr>
          <a:xfrm>
            <a:off x="228601" y="3214489"/>
            <a:ext cx="3532909" cy="1814711"/>
          </a:xfrm>
        </p:spPr>
        <p:txBody>
          <a:bodyPr/>
          <a:lstStyle/>
          <a:p>
            <a:pPr marL="457200" lvl="1" indent="0">
              <a:buNone/>
              <a:defRPr/>
            </a:pPr>
            <a:endParaRPr lang="en-US" dirty="0">
              <a:cs typeface="+mn-cs"/>
              <a:hlinkClick r:id="rId4"/>
            </a:endParaRPr>
          </a:p>
          <a:p>
            <a:pPr marL="457200" lvl="1" indent="0">
              <a:buNone/>
              <a:defRPr/>
            </a:pPr>
            <a:endParaRPr lang="en-US" dirty="0">
              <a:solidFill>
                <a:srgbClr val="008000"/>
              </a:solidFill>
              <a:cs typeface="+mn-cs"/>
              <a:hlinkClick r:id="rId4"/>
            </a:endParaRPr>
          </a:p>
          <a:p>
            <a:pPr marL="457200" lvl="1" indent="0">
              <a:buNone/>
              <a:defRPr/>
            </a:pPr>
            <a:r>
              <a:rPr lang="en-US" sz="2600" b="1" dirty="0">
                <a:solidFill>
                  <a:srgbClr val="008000"/>
                </a:solidFill>
                <a:cs typeface="+mn-cs"/>
                <a:hlinkClick r:id="rId4"/>
              </a:rPr>
              <a:t>Summary/Review Neurotransmission</a:t>
            </a:r>
            <a:endParaRPr lang="en-US" sz="2600" b="1" dirty="0">
              <a:solidFill>
                <a:srgbClr val="008000"/>
              </a:solidFill>
              <a:cs typeface="+mn-cs"/>
            </a:endParaRPr>
          </a:p>
          <a:p>
            <a:pPr marL="0" indent="0">
              <a:buFont typeface="Arial" panose="020B0604020202020204" pitchFamily="34" charset="0"/>
              <a:buNone/>
              <a:defRPr/>
            </a:pPr>
            <a:endParaRPr lang="en-US" sz="3600" dirty="0">
              <a:cs typeface="+mn-cs"/>
            </a:endParaRPr>
          </a:p>
        </p:txBody>
      </p:sp>
    </p:spTree>
    <p:extLst>
      <p:ext uri="{BB962C8B-B14F-4D97-AF65-F5344CB8AC3E}">
        <p14:creationId xmlns:p14="http://schemas.microsoft.com/office/powerpoint/2010/main" val="3686593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8229600" cy="2097157"/>
          </a:xfrm>
        </p:spPr>
        <p:txBody>
          <a:bodyPr/>
          <a:lstStyle/>
          <a:p>
            <a:pPr>
              <a:buFont typeface="Wingdings" panose="05000000000000000000" pitchFamily="2" charset="2"/>
              <a:buChar char="§"/>
            </a:pPr>
            <a:r>
              <a:rPr lang="en-US" dirty="0"/>
              <a:t>What was the most important thing you learned during this section on neurons?</a:t>
            </a:r>
          </a:p>
          <a:p>
            <a:pPr>
              <a:buFont typeface="Wingdings" panose="05000000000000000000" pitchFamily="2" charset="2"/>
              <a:buChar char="§"/>
            </a:pPr>
            <a:r>
              <a:rPr lang="en-US" dirty="0"/>
              <a:t>What important question remains unanswered?</a:t>
            </a:r>
          </a:p>
          <a:p>
            <a:pPr>
              <a:buFont typeface="Wingdings" panose="05000000000000000000" pitchFamily="2" charset="2"/>
              <a:buChar char="§"/>
            </a:pPr>
            <a:endParaRPr lang="en-US" dirty="0"/>
          </a:p>
          <a:p>
            <a:endParaRPr lang="en-US" dirty="0"/>
          </a:p>
        </p:txBody>
      </p:sp>
      <p:sp>
        <p:nvSpPr>
          <p:cNvPr id="5" name="Title 1"/>
          <p:cNvSpPr txBox="1">
            <a:spLocks/>
          </p:cNvSpPr>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r>
              <a:rPr lang="en-US" b="1" u="sng" dirty="0">
                <a:solidFill>
                  <a:srgbClr val="00B0F0"/>
                </a:solidFill>
              </a:rPr>
              <a:t>CAT: One Minute Paper</a:t>
            </a:r>
            <a:endParaRPr lang="en-US" dirty="0">
              <a:solidFill>
                <a:prstClr val="black"/>
              </a:solidFill>
              <a:ea typeface="MS PGothic"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791" y="3031433"/>
            <a:ext cx="7116417" cy="3558209"/>
          </a:xfrm>
          <a:prstGeom prst="rect">
            <a:avLst/>
          </a:prstGeom>
        </p:spPr>
      </p:pic>
    </p:spTree>
    <p:extLst>
      <p:ext uri="{BB962C8B-B14F-4D97-AF65-F5344CB8AC3E}">
        <p14:creationId xmlns:p14="http://schemas.microsoft.com/office/powerpoint/2010/main" val="22878955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n-US" sz="2100" b="1" u="sng"/>
              <a:t>Photo Attribution</a:t>
            </a:r>
          </a:p>
        </p:txBody>
      </p:sp>
      <p:graphicFrame>
        <p:nvGraphicFramePr>
          <p:cNvPr id="4" name="Content Placeholder 2"/>
          <p:cNvGraphicFramePr>
            <a:graphicFrameLocks noGrp="1"/>
          </p:cNvGraphicFramePr>
          <p:nvPr>
            <p:ph idx="1"/>
          </p:nvPr>
        </p:nvGraphicFramePr>
        <p:xfrm>
          <a:off x="1485900" y="1809750"/>
          <a:ext cx="6172200" cy="3701443"/>
        </p:xfrm>
        <a:graphic>
          <a:graphicData uri="http://schemas.openxmlformats.org/drawingml/2006/table">
            <a:tbl>
              <a:tblPr/>
              <a:tblGrid>
                <a:gridCol w="508912">
                  <a:extLst>
                    <a:ext uri="{9D8B030D-6E8A-4147-A177-3AD203B41FA5}"/>
                  </a:extLst>
                </a:gridCol>
                <a:gridCol w="5663288">
                  <a:extLst>
                    <a:ext uri="{9D8B030D-6E8A-4147-A177-3AD203B41FA5}"/>
                  </a:extLst>
                </a:gridCol>
              </a:tblGrid>
              <a:tr h="326015">
                <a:tc>
                  <a:txBody>
                    <a:bodyPr/>
                    <a:lstStyle/>
                    <a:p>
                      <a:pPr algn="l" fontAlgn="b"/>
                      <a:r>
                        <a:rPr lang="en-US" sz="900" b="0" i="0" u="none" strike="noStrike" dirty="0">
                          <a:solidFill>
                            <a:schemeClr val="tx1"/>
                          </a:solidFill>
                          <a:effectLst/>
                          <a:latin typeface="Calibri"/>
                        </a:rPr>
                        <a:t>Slide </a:t>
                      </a:r>
                      <a:r>
                        <a:rPr lang="en-US" sz="900" b="0" i="0" u="none" strike="noStrike" dirty="0" smtClean="0">
                          <a:solidFill>
                            <a:schemeClr val="tx1"/>
                          </a:solidFill>
                          <a:effectLst/>
                          <a:latin typeface="Calibri"/>
                        </a:rPr>
                        <a:t>1</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algn="l" fontAlgn="b"/>
                      <a:r>
                        <a:rPr lang="en-US" sz="900" b="0" i="0" u="none" strike="noStrike" baseline="0" dirty="0" smtClean="0">
                          <a:solidFill>
                            <a:schemeClr val="tx1"/>
                          </a:solidFill>
                          <a:effectLst/>
                          <a:latin typeface="+mn-lt"/>
                        </a:rPr>
                        <a:t>Photo Credit: Neurons Birth Into Being </a:t>
                      </a:r>
                      <a:r>
                        <a:rPr lang="en-US" sz="900" b="0" i="0" u="none" strike="noStrike" baseline="0" dirty="0" smtClean="0">
                          <a:solidFill>
                            <a:srgbClr val="00B050"/>
                          </a:solidFill>
                          <a:effectLst/>
                          <a:latin typeface="+mn-lt"/>
                        </a:rPr>
                        <a:t>https://www.flickr.com/photos/111359165@N05/11841180046 https://creativecommons.org/licenses/by-nc-sa/2.0/</a:t>
                      </a:r>
                      <a:endParaRPr lang="en-US" sz="900" b="0" i="0" u="none" strike="noStrike" baseline="0" dirty="0">
                        <a:solidFill>
                          <a:srgbClr val="00B050"/>
                        </a:solidFill>
                        <a:effectLst/>
                        <a:latin typeface="+mn-lt"/>
                      </a:endParaRPr>
                    </a:p>
                  </a:txBody>
                  <a:tcPr marL="3493" marR="3493" marT="3492" marB="0" anchor="b">
                    <a:lnL>
                      <a:noFill/>
                    </a:lnL>
                    <a:lnR>
                      <a:noFill/>
                    </a:lnR>
                    <a:lnT>
                      <a:noFill/>
                    </a:lnT>
                    <a:lnB>
                      <a:noFill/>
                    </a:lnB>
                  </a:tcPr>
                </a:tc>
                <a:extLst>
                  <a:ext uri="{0D108BD9-81ED-4DB2-BD59-A6C34878D82A}"/>
                </a:extLst>
              </a:tr>
              <a:tr h="552132">
                <a:tc>
                  <a:txBody>
                    <a:bodyPr/>
                    <a:lstStyle/>
                    <a:p>
                      <a:pPr algn="l" fontAlgn="b"/>
                      <a:r>
                        <a:rPr lang="en-US" sz="900" b="0" i="0" u="none" strike="noStrike" dirty="0">
                          <a:solidFill>
                            <a:schemeClr val="tx1"/>
                          </a:solidFill>
                          <a:effectLst/>
                          <a:latin typeface="Calibri"/>
                        </a:rPr>
                        <a:t>Slide </a:t>
                      </a:r>
                      <a:r>
                        <a:rPr lang="en-US" sz="900" b="0" i="0" u="none" strike="noStrike" dirty="0" smtClean="0">
                          <a:solidFill>
                            <a:schemeClr val="tx1"/>
                          </a:solidFill>
                          <a:effectLst/>
                          <a:latin typeface="Calibri"/>
                        </a:rPr>
                        <a:t>3</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algn="l" fontAlgn="b"/>
                      <a:r>
                        <a:rPr lang="en-US" sz="900" b="0" i="0" u="none" strike="noStrike" dirty="0" smtClean="0">
                          <a:solidFill>
                            <a:schemeClr val="tx1"/>
                          </a:solidFill>
                          <a:effectLst/>
                          <a:latin typeface="+mn-lt"/>
                        </a:rPr>
                        <a:t>Photo Credit: Myelin transport in neurons The Journal of Cell Biology </a:t>
                      </a:r>
                      <a:r>
                        <a:rPr lang="en-US" sz="900" b="0" i="0" u="none" strike="noStrike" dirty="0" smtClean="0">
                          <a:solidFill>
                            <a:srgbClr val="00B050"/>
                          </a:solidFill>
                          <a:effectLst/>
                          <a:latin typeface="+mn-lt"/>
                        </a:rPr>
                        <a:t>https://www.flickr.com/photos/43875334@N07/4118734396/ https://creativecommons.org/licenses/by-nc-sa/2.0/</a:t>
                      </a:r>
                    </a:p>
                    <a:p>
                      <a:pPr algn="l" fontAlgn="b"/>
                      <a:r>
                        <a:rPr lang="en-US" sz="900" b="0" i="0" u="none" strike="noStrike" dirty="0" smtClean="0">
                          <a:solidFill>
                            <a:schemeClr val="tx1"/>
                          </a:solidFill>
                          <a:effectLst/>
                          <a:latin typeface="+mn-lt"/>
                        </a:rPr>
                        <a:t>Photo Credit: Neurons, confocal fluorescence microscopy ZEISS Microscopy </a:t>
                      </a:r>
                      <a:r>
                        <a:rPr lang="en-US" sz="900" b="0" i="0" u="none" strike="noStrike" dirty="0" smtClean="0">
                          <a:solidFill>
                            <a:srgbClr val="00B050"/>
                          </a:solidFill>
                          <a:effectLst/>
                          <a:latin typeface="+mn-lt"/>
                        </a:rPr>
                        <a:t>https://www.flickr.com/photos/75834543@N06/8695004301/ https://creativecommons.org/licenses/by-nc-nd/2.0/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extLst>
              </a:tr>
              <a:tr h="326015">
                <a:tc>
                  <a:txBody>
                    <a:bodyPr/>
                    <a:lstStyle/>
                    <a:p>
                      <a:pPr algn="l" fontAlgn="b"/>
                      <a:r>
                        <a:rPr lang="en-US" sz="900" b="0" i="0" u="none" strike="noStrike" dirty="0">
                          <a:solidFill>
                            <a:schemeClr val="tx1"/>
                          </a:solidFill>
                          <a:effectLst/>
                          <a:latin typeface="Calibri"/>
                        </a:rPr>
                        <a:t>Slide </a:t>
                      </a:r>
                      <a:r>
                        <a:rPr lang="en-US" sz="900" b="0" i="0" u="none" strike="noStrike" dirty="0" smtClean="0">
                          <a:solidFill>
                            <a:schemeClr val="tx1"/>
                          </a:solidFill>
                          <a:effectLst/>
                          <a:latin typeface="Calibri"/>
                        </a:rPr>
                        <a:t>5</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algn="l" fontAlgn="b"/>
                      <a:r>
                        <a:rPr lang="en-US" sz="900" b="0" i="0" u="none" strike="noStrike" dirty="0" smtClean="0">
                          <a:solidFill>
                            <a:schemeClr val="tx1"/>
                          </a:solidFill>
                          <a:effectLst/>
                          <a:latin typeface="+mn-lt"/>
                        </a:rPr>
                        <a:t>Photo Credit: Drawing of a Purkinje cell in the cerebellar cortex PNG crusade bot </a:t>
                      </a:r>
                      <a:r>
                        <a:rPr lang="en-US" sz="900" b="0" i="0" u="none" strike="noStrike" dirty="0" smtClean="0">
                          <a:solidFill>
                            <a:srgbClr val="00B050"/>
                          </a:solidFill>
                          <a:effectLst/>
                          <a:latin typeface="+mn-lt"/>
                        </a:rPr>
                        <a:t>https://en.wikipedia.org/wiki/Neuron#/media/File:Purkinje_cell_by_Cajal.png </a:t>
                      </a:r>
                      <a:r>
                        <a:rPr lang="en-US" sz="900" b="0" i="0" u="none" strike="noStrike" dirty="0" smtClean="0">
                          <a:solidFill>
                            <a:schemeClr val="tx1"/>
                          </a:solidFill>
                          <a:effectLst/>
                          <a:latin typeface="+mn-lt"/>
                        </a:rPr>
                        <a:t>Public Domain</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extLst>
                  <a:ext uri="{0D108BD9-81ED-4DB2-BD59-A6C34878D82A}"/>
                </a:extLst>
              </a:tr>
              <a:tr h="326015">
                <a:tc>
                  <a:txBody>
                    <a:bodyPr/>
                    <a:lstStyle/>
                    <a:p>
                      <a:pPr algn="l" fontAlgn="b"/>
                      <a:r>
                        <a:rPr lang="en-US" sz="900" b="0" i="0" u="none" strike="noStrike" dirty="0">
                          <a:solidFill>
                            <a:schemeClr val="tx1"/>
                          </a:solidFill>
                          <a:effectLst/>
                          <a:latin typeface="Calibri"/>
                        </a:rPr>
                        <a:t>Slide </a:t>
                      </a:r>
                      <a:r>
                        <a:rPr lang="en-US" sz="900" b="0" i="0" u="none" strike="noStrike" dirty="0" smtClean="0">
                          <a:solidFill>
                            <a:schemeClr val="tx1"/>
                          </a:solidFill>
                          <a:effectLst/>
                          <a:latin typeface="Calibri"/>
                        </a:rPr>
                        <a:t>7</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algn="l" fontAlgn="b"/>
                      <a:r>
                        <a:rPr lang="en-US" sz="900" b="0" i="0" u="none" strike="noStrike" dirty="0" smtClean="0">
                          <a:solidFill>
                            <a:schemeClr val="tx1"/>
                          </a:solidFill>
                          <a:effectLst/>
                          <a:latin typeface="Calibri"/>
                        </a:rPr>
                        <a:t>Photo Credit: Basic Structure of a Neuron. </a:t>
                      </a:r>
                      <a:r>
                        <a:rPr lang="en-US" sz="900" b="0" i="0" u="none" strike="noStrike" dirty="0" err="1" smtClean="0">
                          <a:solidFill>
                            <a:schemeClr val="tx1"/>
                          </a:solidFill>
                          <a:effectLst/>
                          <a:latin typeface="Calibri"/>
                        </a:rPr>
                        <a:t>Noba</a:t>
                      </a:r>
                      <a:r>
                        <a:rPr lang="en-US" sz="900" b="0" i="0" u="none" strike="noStrike" dirty="0" smtClean="0">
                          <a:solidFill>
                            <a:schemeClr val="tx1"/>
                          </a:solidFill>
                          <a:effectLst/>
                          <a:latin typeface="+mn-lt"/>
                        </a:rPr>
                        <a:t> Staff. </a:t>
                      </a:r>
                      <a:r>
                        <a:rPr lang="en-US" sz="900" b="0" i="0" u="none" strike="noStrike" dirty="0" smtClean="0">
                          <a:solidFill>
                            <a:srgbClr val="00B050"/>
                          </a:solidFill>
                          <a:effectLst/>
                          <a:latin typeface="+mn-lt"/>
                        </a:rPr>
                        <a:t>http://nobaproject.com/modules/neurons#the-structure-of-the-neuron https://creativecommons.org/licenses/by-nc-sa/4.0/deed.en_US</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extLst>
              </a:tr>
              <a:tr h="326015">
                <a:tc>
                  <a:txBody>
                    <a:bodyPr/>
                    <a:lstStyle/>
                    <a:p>
                      <a:pPr algn="l" fontAlgn="b"/>
                      <a:r>
                        <a:rPr lang="en-US" sz="900" b="0" i="0" u="none" strike="noStrike" dirty="0">
                          <a:solidFill>
                            <a:schemeClr val="tx1"/>
                          </a:solidFill>
                          <a:effectLst/>
                          <a:latin typeface="Calibri"/>
                        </a:rPr>
                        <a:t>Slide </a:t>
                      </a:r>
                      <a:r>
                        <a:rPr lang="en-US" sz="900" b="0" i="0" u="none" strike="noStrike" dirty="0" smtClean="0">
                          <a:solidFill>
                            <a:schemeClr val="tx1"/>
                          </a:solidFill>
                          <a:effectLst/>
                          <a:latin typeface="Calibri"/>
                        </a:rPr>
                        <a:t>8</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algn="l" fontAlgn="b"/>
                      <a:r>
                        <a:rPr lang="en-US" sz="900" b="0" i="0" u="none" strike="noStrike" dirty="0" smtClean="0">
                          <a:solidFill>
                            <a:schemeClr val="tx1"/>
                          </a:solidFill>
                          <a:effectLst/>
                          <a:latin typeface="Calibri"/>
                        </a:rPr>
                        <a:t>Photo</a:t>
                      </a:r>
                      <a:r>
                        <a:rPr lang="en-US" sz="900" b="0" i="0" u="none" strike="noStrike" baseline="0" dirty="0" smtClean="0">
                          <a:solidFill>
                            <a:schemeClr val="tx1"/>
                          </a:solidFill>
                          <a:effectLst/>
                          <a:latin typeface="Calibri"/>
                        </a:rPr>
                        <a:t> Credit: Characteristics of a Synapse. </a:t>
                      </a:r>
                      <a:r>
                        <a:rPr lang="en-US" sz="900" b="0" i="0" u="none" strike="noStrike" baseline="0" dirty="0" err="1" smtClean="0">
                          <a:solidFill>
                            <a:schemeClr val="tx1"/>
                          </a:solidFill>
                          <a:effectLst/>
                          <a:latin typeface="Calibri"/>
                        </a:rPr>
                        <a:t>Noba</a:t>
                      </a:r>
                      <a:r>
                        <a:rPr lang="en-US" sz="900" b="0" i="0" u="none" strike="noStrike" baseline="0" dirty="0" smtClean="0">
                          <a:solidFill>
                            <a:schemeClr val="tx1"/>
                          </a:solidFill>
                          <a:effectLst/>
                          <a:latin typeface="+mn-lt"/>
                        </a:rPr>
                        <a:t> Staff. </a:t>
                      </a:r>
                      <a:r>
                        <a:rPr lang="en-US" sz="900" b="0" i="0" u="none" strike="noStrike" baseline="0" dirty="0" smtClean="0">
                          <a:solidFill>
                            <a:srgbClr val="00B050"/>
                          </a:solidFill>
                          <a:effectLst/>
                          <a:latin typeface="+mn-lt"/>
                        </a:rPr>
                        <a:t>http://nobaproject.com/modules/neurons#types-of-cells-in-the-brain https://creativecommons.org/licenses/by-nc-sa/4.0/deed.en_US</a:t>
                      </a:r>
                    </a:p>
                  </a:txBody>
                  <a:tcPr marL="3493" marR="3493" marT="3492" marB="0" anchor="b">
                    <a:lnL>
                      <a:noFill/>
                    </a:lnL>
                    <a:lnR>
                      <a:noFill/>
                    </a:lnR>
                    <a:lnT>
                      <a:noFill/>
                    </a:lnT>
                    <a:lnB>
                      <a:noFill/>
                    </a:lnB>
                  </a:tcPr>
                </a:tc>
                <a:extLst>
                  <a:ext uri="{0D108BD9-81ED-4DB2-BD59-A6C34878D82A}"/>
                </a:extLst>
              </a:tr>
              <a:tr h="326015">
                <a:tc>
                  <a:txBody>
                    <a:bodyPr/>
                    <a:lstStyle/>
                    <a:p>
                      <a:pPr algn="l" fontAlgn="b"/>
                      <a:r>
                        <a:rPr lang="en-US" sz="900" b="0" i="0" u="none" strike="noStrike" dirty="0" smtClean="0">
                          <a:solidFill>
                            <a:schemeClr val="tx1"/>
                          </a:solidFill>
                          <a:effectLst/>
                          <a:latin typeface="Calibri"/>
                        </a:rPr>
                        <a:t>Slides 10 &amp; 28</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algn="l" fontAlgn="b"/>
                      <a:r>
                        <a:rPr lang="en-US" sz="900" b="0" i="0" u="none" strike="noStrike" dirty="0" smtClean="0">
                          <a:solidFill>
                            <a:schemeClr val="tx1"/>
                          </a:solidFill>
                          <a:effectLst/>
                          <a:latin typeface="+mn-lt"/>
                        </a:rPr>
                        <a:t>Photo Credit: The three general classes of neurons </a:t>
                      </a:r>
                      <a:r>
                        <a:rPr lang="en-US" sz="900" b="0" i="0" u="none" strike="noStrike" dirty="0" err="1" smtClean="0">
                          <a:solidFill>
                            <a:schemeClr val="tx1"/>
                          </a:solidFill>
                          <a:effectLst/>
                          <a:latin typeface="+mn-lt"/>
                        </a:rPr>
                        <a:t>OpenStax</a:t>
                      </a:r>
                      <a:r>
                        <a:rPr lang="en-US" sz="900" b="0" i="0" u="none" strike="noStrike" dirty="0" smtClean="0">
                          <a:solidFill>
                            <a:schemeClr val="tx1"/>
                          </a:solidFill>
                          <a:effectLst/>
                          <a:latin typeface="+mn-lt"/>
                        </a:rPr>
                        <a:t> </a:t>
                      </a:r>
                      <a:r>
                        <a:rPr lang="en-US" sz="900" b="0" i="0" u="none" strike="noStrike" dirty="0" smtClean="0">
                          <a:solidFill>
                            <a:srgbClr val="00B050"/>
                          </a:solidFill>
                          <a:effectLst/>
                          <a:latin typeface="+mn-lt"/>
                        </a:rPr>
                        <a:t>https://cnx.org/contents/pMqJxKsZ@6/Nervous-System http://creativecommons.org/licenses/by/4.0/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extLst>
              </a:tr>
              <a:tr h="414972">
                <a:tc>
                  <a:txBody>
                    <a:bodyPr/>
                    <a:lstStyle/>
                    <a:p>
                      <a:pPr algn="l" fontAlgn="b"/>
                      <a:r>
                        <a:rPr lang="en-US" sz="900" b="0" i="0" u="none" strike="noStrike" dirty="0">
                          <a:solidFill>
                            <a:schemeClr val="tx1"/>
                          </a:solidFill>
                          <a:effectLst/>
                          <a:latin typeface="Calibri"/>
                        </a:rPr>
                        <a:t>Slide </a:t>
                      </a:r>
                      <a:r>
                        <a:rPr lang="en-US" sz="900" b="0" i="0" u="none" strike="noStrike" dirty="0" smtClean="0">
                          <a:solidFill>
                            <a:schemeClr val="tx1"/>
                          </a:solidFill>
                          <a:effectLst/>
                          <a:latin typeface="Calibri"/>
                        </a:rPr>
                        <a:t>11</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algn="l" fontAlgn="b"/>
                      <a:r>
                        <a:rPr lang="en-US" sz="900" b="0" i="0" u="none" strike="noStrike" dirty="0" smtClean="0">
                          <a:solidFill>
                            <a:schemeClr val="tx1"/>
                          </a:solidFill>
                          <a:effectLst/>
                          <a:latin typeface="+mn-lt"/>
                        </a:rPr>
                        <a:t>Photo Credit: A normal spinal cord reflex arc </a:t>
                      </a:r>
                      <a:r>
                        <a:rPr lang="en-US" sz="900" b="0" i="0" u="none" strike="noStrike" dirty="0" err="1" smtClean="0">
                          <a:solidFill>
                            <a:schemeClr val="tx1"/>
                          </a:solidFill>
                          <a:effectLst/>
                          <a:latin typeface="+mn-lt"/>
                        </a:rPr>
                        <a:t>MartaAguayo</a:t>
                      </a:r>
                      <a:r>
                        <a:rPr lang="en-US" sz="900" b="0" i="0" u="none" strike="noStrike" dirty="0" smtClean="0">
                          <a:solidFill>
                            <a:schemeClr val="tx1"/>
                          </a:solidFill>
                          <a:effectLst/>
                          <a:latin typeface="+mn-lt"/>
                        </a:rPr>
                        <a:t> </a:t>
                      </a:r>
                      <a:r>
                        <a:rPr lang="en-US" sz="900" b="0" i="0" u="none" strike="noStrike" dirty="0" smtClean="0">
                          <a:solidFill>
                            <a:srgbClr val="00B050"/>
                          </a:solidFill>
                          <a:effectLst/>
                          <a:latin typeface="+mn-lt"/>
                        </a:rPr>
                        <a:t>https://en.wikipedia.org/wiki/Axon_reflex#/media/File:Imgnotra%C3%A7at_arc_reflex_eng.svg https://creativecommons.org/licenses/by-sa/3.0/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extLst>
              </a:tr>
              <a:tr h="552132">
                <a:tc>
                  <a:txBody>
                    <a:bodyPr/>
                    <a:lstStyle/>
                    <a:p>
                      <a:pPr algn="l" fontAlgn="b"/>
                      <a:r>
                        <a:rPr lang="en-US" sz="900" b="0" i="0" u="none" strike="noStrike" dirty="0">
                          <a:solidFill>
                            <a:schemeClr val="tx1"/>
                          </a:solidFill>
                          <a:effectLst/>
                          <a:latin typeface="Calibri"/>
                        </a:rPr>
                        <a:t>Slide </a:t>
                      </a:r>
                      <a:r>
                        <a:rPr lang="en-US" sz="900" b="0" i="0" u="none" strike="noStrike" dirty="0" smtClean="0">
                          <a:solidFill>
                            <a:schemeClr val="tx1"/>
                          </a:solidFill>
                          <a:effectLst/>
                          <a:latin typeface="Calibri"/>
                        </a:rPr>
                        <a:t>12</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algn="l" fontAlgn="b"/>
                      <a:r>
                        <a:rPr lang="en-US" sz="900" b="0" i="0" u="none" strike="noStrike" dirty="0" smtClean="0">
                          <a:solidFill>
                            <a:schemeClr val="tx1"/>
                          </a:solidFill>
                          <a:effectLst/>
                          <a:latin typeface="+mn-lt"/>
                        </a:rPr>
                        <a:t>Photo Credit: Neuron Classification by Shape UC Davis Bio Wiki </a:t>
                      </a:r>
                      <a:r>
                        <a:rPr lang="en-US" sz="900" b="0" i="0" u="none" strike="noStrike" dirty="0" smtClean="0">
                          <a:solidFill>
                            <a:srgbClr val="00B050"/>
                          </a:solidFill>
                          <a:effectLst/>
                          <a:latin typeface="+mn-lt"/>
                        </a:rPr>
                        <a:t>http://biowiki.ucdavis.edu/Textbook_Maps/OpenStax_Anatomy_and_Physiology/Unit_3%3A_Regulation,_Integration,_and_Control/12%3A_The_Nervous_System_and_Nervous_Tissue/12.2%3A_Nervous_Tissue http://creativecommons.org/licenses/by-nc-sa/3.0/us</a:t>
                      </a:r>
                      <a:r>
                        <a:rPr lang="en-US" sz="900" b="0" i="0" u="none" strike="noStrike" dirty="0" smtClean="0">
                          <a:solidFill>
                            <a:schemeClr val="tx1"/>
                          </a:solidFill>
                          <a:effectLst/>
                          <a:latin typeface="+mn-lt"/>
                        </a:rPr>
                        <a:t>/</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extLst>
                  <a:ext uri="{0D108BD9-81ED-4DB2-BD59-A6C34878D82A}"/>
                </a:extLst>
              </a:tr>
              <a:tr h="552132">
                <a:tc>
                  <a:txBody>
                    <a:bodyPr/>
                    <a:lstStyle/>
                    <a:p>
                      <a:pPr algn="l" fontAlgn="b"/>
                      <a:r>
                        <a:rPr lang="en-US" sz="900" b="0" i="0" u="none" strike="noStrike" dirty="0" smtClean="0">
                          <a:solidFill>
                            <a:schemeClr val="tx1"/>
                          </a:solidFill>
                          <a:effectLst/>
                          <a:latin typeface="Calibri"/>
                        </a:rPr>
                        <a:t>Slides  13 &amp;</a:t>
                      </a:r>
                      <a:r>
                        <a:rPr lang="en-US" sz="900" b="0" i="0" u="none" strike="noStrike" baseline="0" dirty="0" smtClean="0">
                          <a:solidFill>
                            <a:schemeClr val="tx1"/>
                          </a:solidFill>
                          <a:effectLst/>
                          <a:latin typeface="Calibri"/>
                        </a:rPr>
                        <a:t> 19</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algn="l" fontAlgn="b"/>
                      <a:r>
                        <a:rPr lang="en-US" sz="900" b="0" i="0" u="none" strike="noStrike" dirty="0" smtClean="0">
                          <a:solidFill>
                            <a:schemeClr val="tx1"/>
                          </a:solidFill>
                          <a:effectLst/>
                          <a:latin typeface="+mn-lt"/>
                        </a:rPr>
                        <a:t>Photo Credit: Glial Cells of the CNS UC Davis Bio Wiki </a:t>
                      </a:r>
                      <a:r>
                        <a:rPr lang="en-US" sz="900" b="0" i="0" u="none" strike="noStrike" dirty="0" smtClean="0">
                          <a:solidFill>
                            <a:srgbClr val="00B050"/>
                          </a:solidFill>
                          <a:effectLst/>
                          <a:latin typeface="+mn-lt"/>
                        </a:rPr>
                        <a:t>http://biowiki.ucdavis.edu/Textbook_Maps/OpenStax_Anatomy_and_Physiology/Unit_3%3A_Regulation,_Integration,_and_Control/12%3A_The_Nervous_System_and_Nervous_Tissue/12.2%3A_Nervous_Tissue http://creativecommons.org/licenses/by-nc-sa/3.0/us/</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extLst>
              </a:tr>
            </a:tbl>
          </a:graphicData>
        </a:graphic>
      </p:graphicFrame>
    </p:spTree>
    <p:extLst>
      <p:ext uri="{BB962C8B-B14F-4D97-AF65-F5344CB8AC3E}">
        <p14:creationId xmlns:p14="http://schemas.microsoft.com/office/powerpoint/2010/main" val="38668680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sz="2100" b="1" u="sng"/>
              <a:t>Photo Attribution</a:t>
            </a:r>
          </a:p>
        </p:txBody>
      </p:sp>
      <p:graphicFrame>
        <p:nvGraphicFramePr>
          <p:cNvPr id="4" name="Content Placeholder 2"/>
          <p:cNvGraphicFramePr>
            <a:graphicFrameLocks noGrp="1"/>
          </p:cNvGraphicFramePr>
          <p:nvPr>
            <p:ph idx="1"/>
          </p:nvPr>
        </p:nvGraphicFramePr>
        <p:xfrm>
          <a:off x="1485900" y="1809750"/>
          <a:ext cx="6172200" cy="3704935"/>
        </p:xfrm>
        <a:graphic>
          <a:graphicData uri="http://schemas.openxmlformats.org/drawingml/2006/table">
            <a:tbl>
              <a:tblPr/>
              <a:tblGrid>
                <a:gridCol w="508912">
                  <a:extLst>
                    <a:ext uri="{9D8B030D-6E8A-4147-A177-3AD203B41FA5}"/>
                  </a:extLst>
                </a:gridCol>
                <a:gridCol w="5663288">
                  <a:extLst>
                    <a:ext uri="{9D8B030D-6E8A-4147-A177-3AD203B41FA5}"/>
                  </a:extLst>
                </a:gridCol>
              </a:tblGrid>
              <a:tr h="326015">
                <a:tc>
                  <a:txBody>
                    <a:bodyPr/>
                    <a:lstStyle/>
                    <a:p>
                      <a:pPr algn="l" fontAlgn="b"/>
                      <a:r>
                        <a:rPr lang="en-US" sz="900" b="0" i="0" u="none" strike="noStrike" dirty="0">
                          <a:solidFill>
                            <a:schemeClr val="tx1"/>
                          </a:solidFill>
                          <a:effectLst/>
                          <a:latin typeface="Calibri"/>
                        </a:rPr>
                        <a:t>Slide </a:t>
                      </a:r>
                      <a:r>
                        <a:rPr lang="en-US" sz="900" b="0" i="0" u="none" strike="noStrike" dirty="0" smtClean="0">
                          <a:solidFill>
                            <a:schemeClr val="tx1"/>
                          </a:solidFill>
                          <a:effectLst/>
                          <a:latin typeface="Calibri"/>
                        </a:rPr>
                        <a:t>14</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000000"/>
                          </a:solidFill>
                          <a:effectLst/>
                          <a:uLnTx/>
                          <a:uFillTx/>
                          <a:latin typeface="+mn-lt"/>
                          <a:ea typeface="+mn-ea"/>
                          <a:cs typeface="+mn-cs"/>
                        </a:rPr>
                        <a:t>Photo Credit: Questions1 </a:t>
                      </a:r>
                      <a:r>
                        <a:rPr kumimoji="0" lang="en-US" sz="900" b="0" i="0" u="none" strike="noStrike" kern="1200" cap="none" spc="0" normalizeH="0" baseline="0" noProof="0" dirty="0" err="1" smtClean="0">
                          <a:ln>
                            <a:noFill/>
                          </a:ln>
                          <a:solidFill>
                            <a:srgbClr val="000000"/>
                          </a:solidFill>
                          <a:effectLst/>
                          <a:uLnTx/>
                          <a:uFillTx/>
                          <a:latin typeface="+mn-lt"/>
                          <a:ea typeface="+mn-ea"/>
                          <a:cs typeface="+mn-cs"/>
                        </a:rPr>
                        <a:t>Grisel</a:t>
                      </a:r>
                      <a:r>
                        <a:rPr kumimoji="0" lang="en-US" sz="900" b="0" i="0" u="none" strike="noStrike" kern="1200" cap="none" spc="0" normalizeH="0" baseline="0" noProof="0" dirty="0" smtClean="0">
                          <a:ln>
                            <a:noFill/>
                          </a:ln>
                          <a:solidFill>
                            <a:srgbClr val="000000"/>
                          </a:solidFill>
                          <a:effectLst/>
                          <a:uLnTx/>
                          <a:uFillTx/>
                          <a:latin typeface="+mn-lt"/>
                          <a:ea typeface="+mn-ea"/>
                          <a:cs typeface="+mn-cs"/>
                        </a:rPr>
                        <a:t> </a:t>
                      </a:r>
                      <a:r>
                        <a:rPr kumimoji="0" lang="en-US" sz="900" b="0" i="0" u="none" strike="noStrike" kern="1200" cap="none" spc="0" normalizeH="0" baseline="0" noProof="0" dirty="0" err="1" smtClean="0">
                          <a:ln>
                            <a:noFill/>
                          </a:ln>
                          <a:solidFill>
                            <a:srgbClr val="000000"/>
                          </a:solidFill>
                          <a:effectLst/>
                          <a:uLnTx/>
                          <a:uFillTx/>
                          <a:latin typeface="+mn-lt"/>
                          <a:ea typeface="+mn-ea"/>
                          <a:cs typeface="+mn-cs"/>
                        </a:rPr>
                        <a:t>D´An</a:t>
                      </a:r>
                      <a:r>
                        <a:rPr kumimoji="0" lang="en-US" sz="900" b="0" i="0" u="none" strike="noStrike" kern="1200" cap="none" spc="0" normalizeH="0" baseline="0" noProof="0" dirty="0" smtClean="0">
                          <a:ln>
                            <a:noFill/>
                          </a:ln>
                          <a:solidFill>
                            <a:srgbClr val="000000"/>
                          </a:solidFill>
                          <a:effectLst/>
                          <a:uLnTx/>
                          <a:uFillTx/>
                          <a:latin typeface="+mn-lt"/>
                          <a:ea typeface="+mn-ea"/>
                          <a:cs typeface="+mn-cs"/>
                        </a:rPr>
                        <a:t> </a:t>
                      </a:r>
                      <a:r>
                        <a:rPr kumimoji="0" lang="en-US" sz="900" b="0" i="0" u="none" strike="noStrike" kern="1200" cap="none" spc="0" normalizeH="0" baseline="0" noProof="0" dirty="0" smtClean="0">
                          <a:ln>
                            <a:noFill/>
                          </a:ln>
                          <a:solidFill>
                            <a:srgbClr val="00B050"/>
                          </a:solidFill>
                          <a:effectLst/>
                          <a:uLnTx/>
                          <a:uFillTx/>
                          <a:latin typeface="+mn-lt"/>
                          <a:ea typeface="+mn-ea"/>
                          <a:cs typeface="+mn-cs"/>
                        </a:rPr>
                        <a:t>https://www.flickr.com/photos/128454566@N06/15893429463 https://creativecommons.org/licenses/by-nc/2.0/</a:t>
                      </a:r>
                    </a:p>
                  </a:txBody>
                  <a:tcPr marL="3493" marR="3493" marT="3492" marB="0" anchor="b">
                    <a:lnL>
                      <a:noFill/>
                    </a:lnL>
                    <a:lnR>
                      <a:noFill/>
                    </a:lnR>
                    <a:lnT>
                      <a:noFill/>
                    </a:lnT>
                    <a:lnB>
                      <a:noFill/>
                    </a:lnB>
                  </a:tcPr>
                </a:tc>
                <a:extLst>
                  <a:ext uri="{0D108BD9-81ED-4DB2-BD59-A6C34878D82A}"/>
                </a:extLst>
              </a:tr>
              <a:tr h="326015">
                <a:tc>
                  <a:txBody>
                    <a:bodyPr/>
                    <a:lstStyle/>
                    <a:p>
                      <a:pPr algn="l" fontAlgn="b"/>
                      <a:r>
                        <a:rPr lang="en-US" sz="900" b="0" i="0" u="none" strike="noStrike" dirty="0">
                          <a:solidFill>
                            <a:schemeClr val="tx1"/>
                          </a:solidFill>
                          <a:effectLst/>
                          <a:latin typeface="Calibri"/>
                        </a:rPr>
                        <a:t>Slide </a:t>
                      </a:r>
                      <a:r>
                        <a:rPr lang="en-US" sz="900" b="0" i="0" u="none" strike="noStrike" dirty="0" smtClean="0">
                          <a:solidFill>
                            <a:schemeClr val="tx1"/>
                          </a:solidFill>
                          <a:effectLst/>
                          <a:latin typeface="Calibri"/>
                        </a:rPr>
                        <a:t>16</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algn="l" fontAlgn="b"/>
                      <a:r>
                        <a:rPr lang="en-US" sz="900" b="0" i="0" u="none" strike="noStrike" dirty="0" smtClean="0">
                          <a:solidFill>
                            <a:schemeClr val="tx1"/>
                          </a:solidFill>
                          <a:effectLst/>
                          <a:latin typeface="+mn-lt"/>
                        </a:rPr>
                        <a:t>Photo Credit: Phospholipid Bilayer </a:t>
                      </a:r>
                      <a:r>
                        <a:rPr lang="en-US" sz="900" b="0" i="0" u="none" strike="noStrike" dirty="0" err="1" smtClean="0">
                          <a:solidFill>
                            <a:schemeClr val="tx1"/>
                          </a:solidFill>
                          <a:effectLst/>
                          <a:latin typeface="+mn-lt"/>
                        </a:rPr>
                        <a:t>OpenStax</a:t>
                      </a:r>
                      <a:r>
                        <a:rPr lang="en-US" sz="900" b="0" i="0" u="none" strike="noStrike" dirty="0" smtClean="0">
                          <a:solidFill>
                            <a:schemeClr val="tx1"/>
                          </a:solidFill>
                          <a:effectLst/>
                          <a:latin typeface="+mn-lt"/>
                        </a:rPr>
                        <a:t> </a:t>
                      </a:r>
                      <a:r>
                        <a:rPr lang="en-US" sz="900" b="0" i="0" u="none" strike="noStrike" dirty="0" smtClean="0">
                          <a:solidFill>
                            <a:srgbClr val="00B050"/>
                          </a:solidFill>
                          <a:effectLst/>
                          <a:latin typeface="+mn-lt"/>
                        </a:rPr>
                        <a:t>https://cnx.org/contents/d8StM2nX@1/The-Plasma-Membrane http://creativecommons.org/licenses/by/4.0/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extLst>
              </a:tr>
              <a:tr h="414972">
                <a:tc>
                  <a:txBody>
                    <a:bodyPr/>
                    <a:lstStyle/>
                    <a:p>
                      <a:pPr algn="l" fontAlgn="b"/>
                      <a:r>
                        <a:rPr lang="en-US" sz="900" b="0" i="0" u="none" strike="noStrike" dirty="0">
                          <a:solidFill>
                            <a:schemeClr val="tx1"/>
                          </a:solidFill>
                          <a:effectLst/>
                          <a:latin typeface="Calibri"/>
                        </a:rPr>
                        <a:t>Slide </a:t>
                      </a:r>
                      <a:r>
                        <a:rPr lang="en-US" sz="900" b="0" i="0" u="none" strike="noStrike" dirty="0" smtClean="0">
                          <a:solidFill>
                            <a:schemeClr val="tx1"/>
                          </a:solidFill>
                          <a:effectLst/>
                          <a:latin typeface="Calibri"/>
                        </a:rPr>
                        <a:t>17</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900" b="0" i="0" u="none" strike="noStrike" dirty="0" smtClean="0">
                          <a:solidFill>
                            <a:schemeClr val="tx1"/>
                          </a:solidFill>
                          <a:effectLst/>
                          <a:latin typeface="+mn-lt"/>
                        </a:rPr>
                        <a:t>Representation of ion concentrations inside (intracellular) and outside (extracellular) a neuron in the </a:t>
                      </a:r>
                      <a:r>
                        <a:rPr lang="en-US" sz="900" b="0" i="0" u="none" strike="noStrike" dirty="0" err="1" smtClean="0">
                          <a:solidFill>
                            <a:schemeClr val="tx1"/>
                          </a:solidFill>
                          <a:effectLst/>
                          <a:latin typeface="+mn-lt"/>
                        </a:rPr>
                        <a:t>unmylenated</a:t>
                      </a:r>
                      <a:r>
                        <a:rPr lang="en-US" sz="900" b="0" i="0" u="none" strike="noStrike" dirty="0" smtClean="0">
                          <a:solidFill>
                            <a:schemeClr val="tx1"/>
                          </a:solidFill>
                          <a:effectLst/>
                          <a:latin typeface="+mn-lt"/>
                        </a:rPr>
                        <a:t> segment of the axon. </a:t>
                      </a:r>
                      <a:r>
                        <a:rPr lang="en-US" sz="900" b="0" i="0" u="none" strike="noStrike" dirty="0" err="1" smtClean="0">
                          <a:solidFill>
                            <a:schemeClr val="tx1"/>
                          </a:solidFill>
                          <a:effectLst/>
                          <a:latin typeface="+mn-lt"/>
                        </a:rPr>
                        <a:t>Noba</a:t>
                      </a:r>
                      <a:r>
                        <a:rPr lang="en-US" sz="900" b="0" i="0" u="none" strike="noStrike" dirty="0" smtClean="0">
                          <a:solidFill>
                            <a:schemeClr val="tx1"/>
                          </a:solidFill>
                          <a:effectLst/>
                          <a:latin typeface="+mn-lt"/>
                        </a:rPr>
                        <a:t> Staff</a:t>
                      </a:r>
                      <a:r>
                        <a:rPr lang="en-US" sz="900" b="0" i="0" u="none" strike="noStrike" baseline="0" dirty="0" smtClean="0">
                          <a:solidFill>
                            <a:schemeClr val="tx1"/>
                          </a:solidFill>
                          <a:effectLst/>
                          <a:latin typeface="+mn-lt"/>
                        </a:rPr>
                        <a:t> </a:t>
                      </a:r>
                      <a:r>
                        <a:rPr lang="en-US" sz="900" b="0" i="0" u="none" strike="noStrike" dirty="0" smtClean="0">
                          <a:solidFill>
                            <a:srgbClr val="00B050"/>
                          </a:solidFill>
                          <a:effectLst/>
                          <a:latin typeface="+mn-lt"/>
                        </a:rPr>
                        <a:t>http://nobaproject.com/modules/neurons#resting-membrane-potential </a:t>
                      </a:r>
                      <a:r>
                        <a:rPr lang="en-US" sz="900" b="0" i="0" u="none" strike="noStrike" baseline="0" dirty="0" smtClean="0">
                          <a:solidFill>
                            <a:srgbClr val="00B050"/>
                          </a:solidFill>
                          <a:effectLst/>
                          <a:latin typeface="+mn-lt"/>
                        </a:rPr>
                        <a:t>https://creativecommons.org/licenses/by-nc-sa/4.0/deed.en_US</a:t>
                      </a:r>
                    </a:p>
                  </a:txBody>
                  <a:tcPr marL="3493" marR="3493" marT="3492" marB="0" anchor="b">
                    <a:lnL>
                      <a:noFill/>
                    </a:lnL>
                    <a:lnR>
                      <a:noFill/>
                    </a:lnR>
                    <a:lnT>
                      <a:noFill/>
                    </a:lnT>
                    <a:lnB>
                      <a:noFill/>
                    </a:lnB>
                  </a:tcPr>
                </a:tc>
                <a:extLst>
                  <a:ext uri="{0D108BD9-81ED-4DB2-BD59-A6C34878D82A}"/>
                </a:extLst>
              </a:tr>
              <a:tr h="414972">
                <a:tc>
                  <a:txBody>
                    <a:bodyPr/>
                    <a:lstStyle/>
                    <a:p>
                      <a:pPr algn="l" fontAlgn="b"/>
                      <a:r>
                        <a:rPr lang="en-US" sz="900" b="0" i="0" u="none" strike="noStrike" dirty="0">
                          <a:solidFill>
                            <a:schemeClr val="tx1"/>
                          </a:solidFill>
                          <a:effectLst/>
                          <a:latin typeface="Calibri"/>
                        </a:rPr>
                        <a:t>Slide </a:t>
                      </a:r>
                      <a:r>
                        <a:rPr lang="en-US" sz="900" b="0" i="0" u="none" strike="noStrike" dirty="0" smtClean="0">
                          <a:solidFill>
                            <a:schemeClr val="tx1"/>
                          </a:solidFill>
                          <a:effectLst/>
                          <a:latin typeface="Calibri"/>
                        </a:rPr>
                        <a:t>21</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algn="l" fontAlgn="b"/>
                      <a:r>
                        <a:rPr lang="en-US" sz="900" b="0" i="0" u="none" strike="noStrike" dirty="0" smtClean="0">
                          <a:solidFill>
                            <a:schemeClr val="tx1"/>
                          </a:solidFill>
                          <a:effectLst/>
                          <a:latin typeface="+mn-lt"/>
                        </a:rPr>
                        <a:t>Photo Credit: Longfin inshore squid ( </a:t>
                      </a:r>
                      <a:r>
                        <a:rPr lang="en-US" sz="900" b="0" i="0" u="none" strike="noStrike" dirty="0" err="1" smtClean="0">
                          <a:solidFill>
                            <a:schemeClr val="tx1"/>
                          </a:solidFill>
                          <a:effectLst/>
                          <a:latin typeface="+mn-lt"/>
                        </a:rPr>
                        <a:t>Loligo</a:t>
                      </a:r>
                      <a:r>
                        <a:rPr lang="en-US" sz="900" b="0" i="0" u="none" strike="noStrike" dirty="0" smtClean="0">
                          <a:solidFill>
                            <a:schemeClr val="tx1"/>
                          </a:solidFill>
                          <a:effectLst/>
                          <a:latin typeface="+mn-lt"/>
                        </a:rPr>
                        <a:t> </a:t>
                      </a:r>
                      <a:r>
                        <a:rPr lang="en-US" sz="900" b="0" i="0" u="none" strike="noStrike" dirty="0" err="1" smtClean="0">
                          <a:solidFill>
                            <a:schemeClr val="tx1"/>
                          </a:solidFill>
                          <a:effectLst/>
                          <a:latin typeface="+mn-lt"/>
                        </a:rPr>
                        <a:t>pealeii</a:t>
                      </a:r>
                      <a:r>
                        <a:rPr lang="en-US" sz="900" b="0" i="0" u="none" strike="noStrike" dirty="0" smtClean="0">
                          <a:solidFill>
                            <a:schemeClr val="tx1"/>
                          </a:solidFill>
                          <a:effectLst/>
                          <a:latin typeface="+mn-lt"/>
                        </a:rPr>
                        <a:t> ) SEFSC Pascagoula Laboratory; Collection of Brandi Noble, NOAA/NMFS/SEFSC </a:t>
                      </a:r>
                      <a:r>
                        <a:rPr lang="en-US" sz="900" b="0" i="0" u="none" strike="noStrike" dirty="0" smtClean="0">
                          <a:solidFill>
                            <a:srgbClr val="00B050"/>
                          </a:solidFill>
                          <a:effectLst/>
                          <a:latin typeface="+mn-lt"/>
                        </a:rPr>
                        <a:t>https://commons.wikimedia.org/wiki/File:Loligo_pealeii.jpg#/media/File:Loligo_pealeii.jpg </a:t>
                      </a:r>
                      <a:r>
                        <a:rPr lang="en-US" sz="900" b="0" i="0" u="none" strike="noStrike" dirty="0" smtClean="0">
                          <a:solidFill>
                            <a:schemeClr val="tx1"/>
                          </a:solidFill>
                          <a:effectLst/>
                          <a:latin typeface="+mn-lt"/>
                        </a:rPr>
                        <a:t>Public Domain</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extLst>
                  <a:ext uri="{0D108BD9-81ED-4DB2-BD59-A6C34878D82A}"/>
                </a:extLst>
              </a:tr>
              <a:tr h="326015">
                <a:tc>
                  <a:txBody>
                    <a:bodyPr/>
                    <a:lstStyle/>
                    <a:p>
                      <a:pPr algn="l" fontAlgn="b"/>
                      <a:r>
                        <a:rPr lang="en-US" sz="900" b="0" i="0" u="none" strike="noStrike" dirty="0">
                          <a:solidFill>
                            <a:schemeClr val="tx1"/>
                          </a:solidFill>
                          <a:effectLst/>
                          <a:latin typeface="Calibri"/>
                        </a:rPr>
                        <a:t>Slide </a:t>
                      </a:r>
                      <a:r>
                        <a:rPr lang="en-US" sz="900" b="0" i="0" u="none" strike="noStrike" dirty="0" smtClean="0">
                          <a:solidFill>
                            <a:schemeClr val="tx1"/>
                          </a:solidFill>
                          <a:effectLst/>
                          <a:latin typeface="Calibri"/>
                        </a:rPr>
                        <a:t>22</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algn="l" fontAlgn="b"/>
                      <a:r>
                        <a:rPr lang="en-US" sz="900" b="0" i="0" u="none" strike="noStrike" dirty="0" smtClean="0">
                          <a:solidFill>
                            <a:schemeClr val="tx1"/>
                          </a:solidFill>
                          <a:effectLst/>
                          <a:latin typeface="+mn-lt"/>
                        </a:rPr>
                        <a:t>Photo Credit: Chemical Synapse US National Institutes of Health, National Institute on Aging </a:t>
                      </a:r>
                      <a:r>
                        <a:rPr lang="en-US" sz="900" b="0" i="0" u="none" strike="noStrike" dirty="0" smtClean="0">
                          <a:solidFill>
                            <a:srgbClr val="00B050"/>
                          </a:solidFill>
                          <a:effectLst/>
                          <a:latin typeface="+mn-lt"/>
                        </a:rPr>
                        <a:t>https://en.wikipedia.org/wiki/Chemical_synapse#/media/File:Chemical_synapse_schema_cropped.jpg </a:t>
                      </a:r>
                      <a:r>
                        <a:rPr lang="en-US" sz="900" b="0" i="0" u="none" strike="noStrike" dirty="0" smtClean="0">
                          <a:solidFill>
                            <a:schemeClr val="tx1"/>
                          </a:solidFill>
                          <a:effectLst/>
                          <a:latin typeface="+mn-lt"/>
                        </a:rPr>
                        <a:t>Public Domain</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extLst>
                  <a:ext uri="{0D108BD9-81ED-4DB2-BD59-A6C34878D82A}"/>
                </a:extLst>
              </a:tr>
              <a:tr h="326015">
                <a:tc>
                  <a:txBody>
                    <a:bodyPr/>
                    <a:lstStyle/>
                    <a:p>
                      <a:pPr algn="l" fontAlgn="b"/>
                      <a:r>
                        <a:rPr lang="en-US" sz="900" b="0" i="0" u="none" strike="noStrike" dirty="0">
                          <a:solidFill>
                            <a:schemeClr val="tx1"/>
                          </a:solidFill>
                          <a:effectLst/>
                          <a:latin typeface="Calibri"/>
                        </a:rPr>
                        <a:t>Slide </a:t>
                      </a:r>
                      <a:r>
                        <a:rPr lang="en-US" sz="900" b="0" i="0" u="none" strike="noStrike" dirty="0" smtClean="0">
                          <a:solidFill>
                            <a:schemeClr val="tx1"/>
                          </a:solidFill>
                          <a:effectLst/>
                          <a:latin typeface="Calibri"/>
                        </a:rPr>
                        <a:t>23</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algn="l" fontAlgn="b"/>
                      <a:r>
                        <a:rPr lang="en-US" sz="900" b="0" i="0" u="none" strike="noStrike" dirty="0" smtClean="0">
                          <a:solidFill>
                            <a:schemeClr val="tx1"/>
                          </a:solidFill>
                          <a:effectLst/>
                          <a:latin typeface="+mn-lt"/>
                        </a:rPr>
                        <a:t>Photo Credit: brain-neurons </a:t>
                      </a:r>
                      <a:r>
                        <a:rPr lang="en-US" sz="900" b="0" i="0" u="none" strike="noStrike" dirty="0" err="1" smtClean="0">
                          <a:solidFill>
                            <a:schemeClr val="tx1"/>
                          </a:solidFill>
                          <a:effectLst/>
                          <a:latin typeface="+mn-lt"/>
                        </a:rPr>
                        <a:t>Fotis</a:t>
                      </a:r>
                      <a:r>
                        <a:rPr lang="en-US" sz="900" b="0" i="0" u="none" strike="noStrike" dirty="0" smtClean="0">
                          <a:solidFill>
                            <a:schemeClr val="tx1"/>
                          </a:solidFill>
                          <a:effectLst/>
                          <a:latin typeface="+mn-lt"/>
                        </a:rPr>
                        <a:t> </a:t>
                      </a:r>
                      <a:r>
                        <a:rPr lang="en-US" sz="900" b="0" i="0" u="none" strike="noStrike" dirty="0" err="1" smtClean="0">
                          <a:solidFill>
                            <a:schemeClr val="tx1"/>
                          </a:solidFill>
                          <a:effectLst/>
                          <a:latin typeface="+mn-lt"/>
                        </a:rPr>
                        <a:t>Bobolas</a:t>
                      </a:r>
                      <a:r>
                        <a:rPr lang="en-US" sz="900" b="0" i="0" u="none" strike="noStrike" dirty="0" smtClean="0">
                          <a:solidFill>
                            <a:schemeClr val="tx1"/>
                          </a:solidFill>
                          <a:effectLst/>
                          <a:latin typeface="+mn-lt"/>
                        </a:rPr>
                        <a:t> </a:t>
                      </a:r>
                      <a:r>
                        <a:rPr lang="en-US" sz="900" b="0" i="0" u="none" strike="noStrike" dirty="0" smtClean="0">
                          <a:solidFill>
                            <a:srgbClr val="00B050"/>
                          </a:solidFill>
                          <a:effectLst/>
                          <a:latin typeface="+mn-lt"/>
                        </a:rPr>
                        <a:t>https://www.flickr.com/photos/fbobolas/3822222947 https://creativecommons.org/licenses/by-sa/2.0/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extLst>
              </a:tr>
              <a:tr h="326015">
                <a:tc>
                  <a:txBody>
                    <a:bodyPr/>
                    <a:lstStyle/>
                    <a:p>
                      <a:pPr algn="l" fontAlgn="b"/>
                      <a:r>
                        <a:rPr lang="en-US" sz="900" b="0" i="0" u="none" strike="noStrike" dirty="0">
                          <a:solidFill>
                            <a:schemeClr val="tx1"/>
                          </a:solidFill>
                          <a:effectLst/>
                          <a:latin typeface="Calibri"/>
                        </a:rPr>
                        <a:t>Slide </a:t>
                      </a:r>
                      <a:r>
                        <a:rPr lang="en-US" sz="900" b="0" i="0" u="none" strike="noStrike" dirty="0" smtClean="0">
                          <a:solidFill>
                            <a:schemeClr val="tx1"/>
                          </a:solidFill>
                          <a:effectLst/>
                          <a:latin typeface="Calibri"/>
                        </a:rPr>
                        <a:t>24</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900" b="0" i="0" u="none" strike="noStrike" dirty="0" smtClean="0">
                          <a:solidFill>
                            <a:schemeClr val="tx1"/>
                          </a:solidFill>
                          <a:effectLst/>
                          <a:latin typeface="Calibri"/>
                        </a:rPr>
                        <a:t>Photo</a:t>
                      </a:r>
                      <a:r>
                        <a:rPr lang="en-US" sz="900" b="0" i="0" u="none" strike="noStrike" baseline="0" dirty="0" smtClean="0">
                          <a:solidFill>
                            <a:schemeClr val="tx1"/>
                          </a:solidFill>
                          <a:effectLst/>
                          <a:latin typeface="+mn-lt"/>
                        </a:rPr>
                        <a:t> Credit: Changes in Membrane Potentials of Neurons. </a:t>
                      </a:r>
                      <a:r>
                        <a:rPr lang="en-US" sz="900" b="0" i="0" u="none" strike="noStrike" baseline="0" dirty="0" err="1" smtClean="0">
                          <a:solidFill>
                            <a:schemeClr val="tx1"/>
                          </a:solidFill>
                          <a:effectLst/>
                          <a:latin typeface="+mn-lt"/>
                        </a:rPr>
                        <a:t>Noba</a:t>
                      </a:r>
                      <a:r>
                        <a:rPr lang="en-US" sz="900" b="0" i="0" u="none" strike="noStrike" baseline="0" dirty="0" smtClean="0">
                          <a:solidFill>
                            <a:schemeClr val="tx1"/>
                          </a:solidFill>
                          <a:effectLst/>
                          <a:latin typeface="+mn-lt"/>
                        </a:rPr>
                        <a:t> Staff. </a:t>
                      </a:r>
                      <a:r>
                        <a:rPr lang="en-US" sz="900" b="0" i="0" u="none" strike="noStrike" baseline="0" dirty="0" smtClean="0">
                          <a:solidFill>
                            <a:srgbClr val="00B050"/>
                          </a:solidFill>
                          <a:effectLst/>
                          <a:latin typeface="+mn-lt"/>
                        </a:rPr>
                        <a:t>http://nobaproject.com/modules/neurons#action-potential</a:t>
                      </a:r>
                      <a:r>
                        <a:rPr lang="en-US" sz="900" b="0" i="0" u="none" strike="noStrike" baseline="0" dirty="0" smtClean="0">
                          <a:solidFill>
                            <a:schemeClr val="tx1"/>
                          </a:solidFill>
                          <a:effectLst/>
                          <a:latin typeface="+mn-lt"/>
                        </a:rPr>
                        <a:t> </a:t>
                      </a:r>
                      <a:r>
                        <a:rPr lang="en-US" sz="900" b="0" i="0" u="none" strike="noStrike" dirty="0" smtClean="0">
                          <a:solidFill>
                            <a:srgbClr val="00B050"/>
                          </a:solidFill>
                          <a:effectLst/>
                          <a:latin typeface="+mn-lt"/>
                        </a:rPr>
                        <a:t>https://creativecommons.org/licenses/by-nc-sa/4.0/deed.en_US</a:t>
                      </a:r>
                    </a:p>
                  </a:txBody>
                  <a:tcPr marL="3493" marR="3493" marT="3492" marB="0" anchor="b">
                    <a:lnL>
                      <a:noFill/>
                    </a:lnL>
                    <a:lnR>
                      <a:noFill/>
                    </a:lnR>
                    <a:lnT>
                      <a:noFill/>
                    </a:lnT>
                    <a:lnB>
                      <a:noFill/>
                    </a:lnB>
                  </a:tcPr>
                </a:tc>
                <a:extLst>
                  <a:ext uri="{0D108BD9-81ED-4DB2-BD59-A6C34878D82A}"/>
                </a:extLst>
              </a:tr>
              <a:tr h="414972">
                <a:tc>
                  <a:txBody>
                    <a:bodyPr/>
                    <a:lstStyle/>
                    <a:p>
                      <a:pPr algn="l" fontAlgn="b"/>
                      <a:r>
                        <a:rPr lang="en-US" sz="900" b="0" i="0" u="none" strike="noStrike" dirty="0">
                          <a:solidFill>
                            <a:schemeClr val="tx1"/>
                          </a:solidFill>
                          <a:effectLst/>
                          <a:latin typeface="Calibri"/>
                        </a:rPr>
                        <a:t>Slide </a:t>
                      </a:r>
                      <a:r>
                        <a:rPr lang="en-US" sz="900" b="0" i="0" u="none" strike="noStrike" dirty="0" smtClean="0">
                          <a:solidFill>
                            <a:schemeClr val="tx1"/>
                          </a:solidFill>
                          <a:effectLst/>
                          <a:latin typeface="Calibri"/>
                        </a:rPr>
                        <a:t>25</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algn="l" fontAlgn="b"/>
                      <a:r>
                        <a:rPr lang="en-US" sz="900" b="0" i="0" u="none" strike="noStrike" dirty="0" smtClean="0">
                          <a:solidFill>
                            <a:schemeClr val="tx1"/>
                          </a:solidFill>
                          <a:effectLst/>
                          <a:latin typeface="+mn-lt"/>
                        </a:rPr>
                        <a:t>Photo Credit: Version 8.25 from the Textbook </a:t>
                      </a:r>
                      <a:r>
                        <a:rPr lang="en-US" sz="900" b="0" i="0" u="none" strike="noStrike" dirty="0" err="1" smtClean="0">
                          <a:solidFill>
                            <a:schemeClr val="tx1"/>
                          </a:solidFill>
                          <a:effectLst/>
                          <a:latin typeface="+mn-lt"/>
                        </a:rPr>
                        <a:t>OpenStax</a:t>
                      </a:r>
                      <a:r>
                        <a:rPr lang="en-US" sz="900" b="0" i="0" u="none" strike="noStrike" dirty="0" smtClean="0">
                          <a:solidFill>
                            <a:schemeClr val="tx1"/>
                          </a:solidFill>
                          <a:effectLst/>
                          <a:latin typeface="+mn-lt"/>
                        </a:rPr>
                        <a:t> Anatomy and Physiology Published May 18, 2016 </a:t>
                      </a:r>
                      <a:r>
                        <a:rPr lang="en-US" sz="900" b="0" i="0" u="none" strike="noStrike" dirty="0" err="1" smtClean="0">
                          <a:solidFill>
                            <a:schemeClr val="tx1"/>
                          </a:solidFill>
                          <a:effectLst/>
                          <a:latin typeface="+mn-lt"/>
                        </a:rPr>
                        <a:t>OpenStax</a:t>
                      </a:r>
                      <a:r>
                        <a:rPr lang="en-US" sz="900" b="0" i="0" u="none" strike="noStrike" dirty="0" smtClean="0">
                          <a:solidFill>
                            <a:schemeClr val="tx1"/>
                          </a:solidFill>
                          <a:effectLst/>
                          <a:latin typeface="+mn-lt"/>
                        </a:rPr>
                        <a:t> </a:t>
                      </a:r>
                      <a:r>
                        <a:rPr lang="en-US" sz="900" b="0" i="0" u="none" strike="noStrike" dirty="0" smtClean="0">
                          <a:solidFill>
                            <a:srgbClr val="00B050"/>
                          </a:solidFill>
                          <a:effectLst/>
                          <a:latin typeface="+mn-lt"/>
                        </a:rPr>
                        <a:t>https://commons.wikimedia.org/wiki/File:1222_Action_Potential_Labels.jpg#/media/File:1222_Action_Potential_Labels.jpg https://creativecommons.org/licenses/by/4.0/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extLst>
              </a:tr>
              <a:tr h="326015">
                <a:tc>
                  <a:txBody>
                    <a:bodyPr/>
                    <a:lstStyle/>
                    <a:p>
                      <a:pPr algn="l" fontAlgn="b"/>
                      <a:r>
                        <a:rPr lang="en-US" sz="900" b="0" i="0" u="none" strike="noStrike" dirty="0">
                          <a:solidFill>
                            <a:schemeClr val="tx1"/>
                          </a:solidFill>
                          <a:effectLst/>
                          <a:latin typeface="Calibri"/>
                        </a:rPr>
                        <a:t>Slide </a:t>
                      </a:r>
                      <a:r>
                        <a:rPr lang="en-US" sz="900" b="0" i="0" u="none" strike="noStrike" dirty="0" smtClean="0">
                          <a:solidFill>
                            <a:schemeClr val="tx1"/>
                          </a:solidFill>
                          <a:effectLst/>
                          <a:latin typeface="Calibri"/>
                        </a:rPr>
                        <a:t>26</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algn="l" fontAlgn="b"/>
                      <a:r>
                        <a:rPr lang="en-US" sz="900" b="0" i="0" u="none" strike="noStrike" dirty="0" smtClean="0">
                          <a:solidFill>
                            <a:schemeClr val="tx1"/>
                          </a:solidFill>
                          <a:effectLst/>
                          <a:latin typeface="+mn-lt"/>
                        </a:rPr>
                        <a:t>Photo Credit: Myelin transport in neurons The Journal of Cell Biology </a:t>
                      </a:r>
                      <a:r>
                        <a:rPr lang="en-US" sz="900" b="0" i="0" u="none" strike="noStrike" dirty="0" smtClean="0">
                          <a:solidFill>
                            <a:srgbClr val="00B050"/>
                          </a:solidFill>
                          <a:effectLst/>
                          <a:latin typeface="+mn-lt"/>
                        </a:rPr>
                        <a:t>https://www.flickr.com/photos/43875334@N07/4118734396/ https://creativecommons.org/licenses/by-nc-sa/2.0/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extLst>
              </a:tr>
              <a:tr h="414972">
                <a:tc>
                  <a:txBody>
                    <a:bodyPr/>
                    <a:lstStyle/>
                    <a:p>
                      <a:pPr algn="l" fontAlgn="b"/>
                      <a:r>
                        <a:rPr lang="en-US" sz="900" b="0" i="0" u="none" strike="noStrike" dirty="0" smtClean="0">
                          <a:solidFill>
                            <a:schemeClr val="tx1"/>
                          </a:solidFill>
                          <a:effectLst/>
                          <a:latin typeface="Calibri"/>
                        </a:rPr>
                        <a:t>Slide 27</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algn="l" fontAlgn="b"/>
                      <a:r>
                        <a:rPr lang="en-US" sz="900" b="0" i="0" u="none" strike="noStrike" dirty="0" smtClean="0">
                          <a:solidFill>
                            <a:schemeClr val="tx1"/>
                          </a:solidFill>
                          <a:effectLst/>
                          <a:latin typeface="+mn-lt"/>
                        </a:rPr>
                        <a:t>Photo Credit: Myelin and </a:t>
                      </a:r>
                      <a:r>
                        <a:rPr lang="en-US" sz="900" b="0" i="0" u="none" strike="noStrike" dirty="0" err="1" smtClean="0">
                          <a:solidFill>
                            <a:schemeClr val="tx1"/>
                          </a:solidFill>
                          <a:effectLst/>
                          <a:latin typeface="+mn-lt"/>
                        </a:rPr>
                        <a:t>Saltatory</a:t>
                      </a:r>
                      <a:r>
                        <a:rPr lang="en-US" sz="900" b="0" i="0" u="none" strike="noStrike" dirty="0" smtClean="0">
                          <a:solidFill>
                            <a:schemeClr val="tx1"/>
                          </a:solidFill>
                          <a:effectLst/>
                          <a:latin typeface="+mn-lt"/>
                        </a:rPr>
                        <a:t> Conduction Dr. Jana </a:t>
                      </a:r>
                      <a:r>
                        <a:rPr lang="en-US" sz="900" b="0" i="0" u="none" strike="noStrike" dirty="0" smtClean="0">
                          <a:solidFill>
                            <a:srgbClr val="00B050"/>
                          </a:solidFill>
                          <a:effectLst/>
                          <a:latin typeface="+mn-lt"/>
                        </a:rPr>
                        <a:t>https://en.wikipedia.org/wiki/Action_potential#/media/File:Saltatory_Conduction.gif http://creativecommons.org/licenses/by/4.0/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extLst>
              </a:tr>
            </a:tbl>
          </a:graphicData>
        </a:graphic>
      </p:graphicFrame>
    </p:spTree>
    <p:extLst>
      <p:ext uri="{BB962C8B-B14F-4D97-AF65-F5344CB8AC3E}">
        <p14:creationId xmlns:p14="http://schemas.microsoft.com/office/powerpoint/2010/main" val="297021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sz="2100" b="1" u="sng"/>
              <a:t>Photo Attribution</a:t>
            </a:r>
          </a:p>
        </p:txBody>
      </p:sp>
      <p:graphicFrame>
        <p:nvGraphicFramePr>
          <p:cNvPr id="4" name="Content Placeholder 2"/>
          <p:cNvGraphicFramePr>
            <a:graphicFrameLocks noGrp="1"/>
          </p:cNvGraphicFramePr>
          <p:nvPr>
            <p:ph idx="1"/>
          </p:nvPr>
        </p:nvGraphicFramePr>
        <p:xfrm>
          <a:off x="1485900" y="1809750"/>
          <a:ext cx="6172200" cy="1630075"/>
        </p:xfrm>
        <a:graphic>
          <a:graphicData uri="http://schemas.openxmlformats.org/drawingml/2006/table">
            <a:tbl>
              <a:tblPr/>
              <a:tblGrid>
                <a:gridCol w="508912">
                  <a:extLst>
                    <a:ext uri="{9D8B030D-6E8A-4147-A177-3AD203B41FA5}"/>
                  </a:extLst>
                </a:gridCol>
                <a:gridCol w="5663288">
                  <a:extLst>
                    <a:ext uri="{9D8B030D-6E8A-4147-A177-3AD203B41FA5}"/>
                  </a:extLst>
                </a:gridCol>
              </a:tblGrid>
              <a:tr h="326015">
                <a:tc>
                  <a:txBody>
                    <a:bodyPr/>
                    <a:lstStyle/>
                    <a:p>
                      <a:pPr algn="l" fontAlgn="b"/>
                      <a:r>
                        <a:rPr lang="en-US" sz="900" b="0" i="0" u="none" strike="noStrike" dirty="0">
                          <a:solidFill>
                            <a:schemeClr val="tx1"/>
                          </a:solidFill>
                          <a:effectLst/>
                          <a:latin typeface="Calibri"/>
                        </a:rPr>
                        <a:t>Slide </a:t>
                      </a:r>
                      <a:r>
                        <a:rPr lang="en-US" sz="900" b="0" i="0" u="none" strike="noStrike" dirty="0" smtClean="0">
                          <a:solidFill>
                            <a:schemeClr val="tx1"/>
                          </a:solidFill>
                          <a:effectLst/>
                          <a:latin typeface="Calibri"/>
                        </a:rPr>
                        <a:t>30</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algn="l" fontAlgn="b"/>
                      <a:r>
                        <a:rPr lang="en-US" sz="900" b="0" i="0" u="none" strike="noStrike" baseline="0" dirty="0" smtClean="0">
                          <a:solidFill>
                            <a:schemeClr val="tx1"/>
                          </a:solidFill>
                          <a:effectLst/>
                          <a:latin typeface="+mn-lt"/>
                        </a:rPr>
                        <a:t>Photo Credit: Stochastic phase-change neurons IBM Research </a:t>
                      </a:r>
                      <a:r>
                        <a:rPr lang="en-US" sz="900" b="0" i="0" u="none" strike="noStrike" baseline="0" dirty="0" smtClean="0">
                          <a:solidFill>
                            <a:srgbClr val="00B050"/>
                          </a:solidFill>
                          <a:effectLst/>
                          <a:latin typeface="+mn-lt"/>
                        </a:rPr>
                        <a:t>https://www.flickr.com/photos/ibm_research_zurich/27647743543 https://creativecommons.org/licenses/by-nd/2.0/</a:t>
                      </a:r>
                      <a:endParaRPr lang="en-US" sz="900" b="0" i="0" u="none" strike="noStrike" baseline="0" dirty="0">
                        <a:solidFill>
                          <a:srgbClr val="00B050"/>
                        </a:solidFill>
                        <a:effectLst/>
                        <a:latin typeface="+mn-lt"/>
                      </a:endParaRPr>
                    </a:p>
                  </a:txBody>
                  <a:tcPr marL="3493" marR="3493" marT="3492" marB="0" anchor="b">
                    <a:lnL>
                      <a:noFill/>
                    </a:lnL>
                    <a:lnR>
                      <a:noFill/>
                    </a:lnR>
                    <a:lnT>
                      <a:noFill/>
                    </a:lnT>
                    <a:lnB>
                      <a:noFill/>
                    </a:lnB>
                  </a:tcPr>
                </a:tc>
                <a:extLst>
                  <a:ext uri="{0D108BD9-81ED-4DB2-BD59-A6C34878D82A}"/>
                </a:extLst>
              </a:tr>
              <a:tr h="326015">
                <a:tc>
                  <a:txBody>
                    <a:bodyPr/>
                    <a:lstStyle/>
                    <a:p>
                      <a:pPr algn="l" fontAlgn="b"/>
                      <a:r>
                        <a:rPr lang="en-US" sz="900" b="0" i="0" u="none" strike="noStrike" dirty="0">
                          <a:solidFill>
                            <a:schemeClr val="tx1"/>
                          </a:solidFill>
                          <a:effectLst/>
                          <a:latin typeface="Calibri"/>
                        </a:rPr>
                        <a:t>Slide </a:t>
                      </a:r>
                      <a:r>
                        <a:rPr lang="en-US" sz="900" b="0" i="0" u="none" strike="noStrike" dirty="0" smtClean="0">
                          <a:solidFill>
                            <a:schemeClr val="tx1"/>
                          </a:solidFill>
                          <a:effectLst/>
                          <a:latin typeface="Calibri"/>
                        </a:rPr>
                        <a:t>31</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900" b="0" i="0" u="none" strike="noStrike" dirty="0" smtClean="0">
                          <a:solidFill>
                            <a:schemeClr val="tx1"/>
                          </a:solidFill>
                          <a:effectLst/>
                          <a:latin typeface="Calibri"/>
                        </a:rPr>
                        <a:t>Image Credit: Lock</a:t>
                      </a:r>
                      <a:r>
                        <a:rPr lang="en-US" sz="900" b="0" i="0" u="none" strike="noStrike" baseline="0" dirty="0" smtClean="0">
                          <a:solidFill>
                            <a:schemeClr val="tx1"/>
                          </a:solidFill>
                          <a:effectLst/>
                          <a:latin typeface="Calibri"/>
                        </a:rPr>
                        <a:t> and Key Neurotransmitters. </a:t>
                      </a:r>
                      <a:r>
                        <a:rPr lang="en-US" sz="900" b="0" i="0" u="none" strike="noStrike" baseline="0" dirty="0" err="1" smtClean="0">
                          <a:solidFill>
                            <a:schemeClr val="tx1"/>
                          </a:solidFill>
                          <a:effectLst/>
                          <a:latin typeface="Calibri"/>
                        </a:rPr>
                        <a:t>Noba</a:t>
                      </a:r>
                      <a:r>
                        <a:rPr lang="en-US" sz="900" b="0" i="0" u="none" strike="noStrike" baseline="0" dirty="0" smtClean="0">
                          <a:solidFill>
                            <a:schemeClr val="tx1"/>
                          </a:solidFill>
                          <a:effectLst/>
                          <a:latin typeface="Calibri"/>
                        </a:rPr>
                        <a:t> Staff. </a:t>
                      </a:r>
                      <a:r>
                        <a:rPr lang="en-US" sz="900" b="0" i="0" u="none" strike="noStrike" dirty="0" smtClean="0">
                          <a:solidFill>
                            <a:srgbClr val="00B050"/>
                          </a:solidFill>
                          <a:effectLst/>
                          <a:latin typeface="+mn-lt"/>
                        </a:rPr>
                        <a:t>https://creativecommons.org/licenses/by-nc-sa/4.0/deed.en_US</a:t>
                      </a:r>
                    </a:p>
                  </a:txBody>
                  <a:tcPr marL="3493" marR="3493" marT="3492" marB="0" anchor="b">
                    <a:lnL>
                      <a:noFill/>
                    </a:lnL>
                    <a:lnR>
                      <a:noFill/>
                    </a:lnR>
                    <a:lnT>
                      <a:noFill/>
                    </a:lnT>
                    <a:lnB>
                      <a:noFill/>
                    </a:lnB>
                  </a:tcPr>
                </a:tc>
                <a:extLst>
                  <a:ext uri="{0D108BD9-81ED-4DB2-BD59-A6C34878D82A}"/>
                </a:extLst>
              </a:tr>
              <a:tr h="326015">
                <a:tc>
                  <a:txBody>
                    <a:bodyPr/>
                    <a:lstStyle/>
                    <a:p>
                      <a:pPr algn="l" fontAlgn="b"/>
                      <a:r>
                        <a:rPr lang="en-US" sz="900" b="0" i="0" u="none" strike="noStrike" dirty="0">
                          <a:solidFill>
                            <a:schemeClr val="tx1"/>
                          </a:solidFill>
                          <a:effectLst/>
                          <a:latin typeface="Calibri"/>
                        </a:rPr>
                        <a:t>Slide </a:t>
                      </a:r>
                      <a:r>
                        <a:rPr lang="en-US" sz="900" b="0" i="0" u="none" strike="noStrike" dirty="0" smtClean="0">
                          <a:solidFill>
                            <a:schemeClr val="tx1"/>
                          </a:solidFill>
                          <a:effectLst/>
                          <a:latin typeface="Calibri"/>
                        </a:rPr>
                        <a:t>32</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algn="l" fontAlgn="b"/>
                      <a:r>
                        <a:rPr lang="en-US" sz="900" b="0" i="0" u="none" strike="noStrike" dirty="0" smtClean="0">
                          <a:solidFill>
                            <a:schemeClr val="tx1"/>
                          </a:solidFill>
                          <a:effectLst/>
                          <a:latin typeface="+mn-lt"/>
                        </a:rPr>
                        <a:t>Photo Credit: Postsynaptic receptors create a EPSP or IPSP KIN450-Neurophysiology </a:t>
                      </a:r>
                      <a:r>
                        <a:rPr lang="en-US" sz="900" b="0" i="0" u="none" strike="noStrike" dirty="0" smtClean="0">
                          <a:solidFill>
                            <a:srgbClr val="00B050"/>
                          </a:solidFill>
                          <a:effectLst/>
                          <a:latin typeface="+mn-lt"/>
                        </a:rPr>
                        <a:t>http://kin450-neurophysiology.wikispaces.com/synaptic+transmission http://creativecommons.org/licenses/by-sa/3.0/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extLst>
              </a:tr>
              <a:tr h="326015">
                <a:tc>
                  <a:txBody>
                    <a:bodyPr/>
                    <a:lstStyle/>
                    <a:p>
                      <a:pPr algn="l" fontAlgn="b"/>
                      <a:r>
                        <a:rPr lang="en-US" sz="900" b="0" i="0" u="none" strike="noStrike" dirty="0">
                          <a:solidFill>
                            <a:schemeClr val="tx1"/>
                          </a:solidFill>
                          <a:effectLst/>
                          <a:latin typeface="Calibri"/>
                        </a:rPr>
                        <a:t>Slide </a:t>
                      </a:r>
                      <a:r>
                        <a:rPr lang="en-US" sz="900" b="0" i="0" u="none" strike="noStrike" dirty="0" smtClean="0">
                          <a:solidFill>
                            <a:schemeClr val="tx1"/>
                          </a:solidFill>
                          <a:effectLst/>
                          <a:latin typeface="Calibri"/>
                        </a:rPr>
                        <a:t>33</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algn="l" fontAlgn="b"/>
                      <a:r>
                        <a:rPr lang="en-US" sz="900" b="0" i="0" u="none" strike="noStrike" dirty="0" smtClean="0">
                          <a:solidFill>
                            <a:schemeClr val="tx1"/>
                          </a:solidFill>
                          <a:effectLst/>
                          <a:latin typeface="+mn-lt"/>
                        </a:rPr>
                        <a:t>Photo Credit: Exocytosis </a:t>
                      </a:r>
                      <a:r>
                        <a:rPr lang="en-US" sz="900" b="0" i="0" u="none" strike="noStrike" dirty="0" err="1" smtClean="0">
                          <a:solidFill>
                            <a:schemeClr val="tx1"/>
                          </a:solidFill>
                          <a:effectLst/>
                          <a:latin typeface="+mn-lt"/>
                        </a:rPr>
                        <a:t>phys</a:t>
                      </a:r>
                      <a:r>
                        <a:rPr lang="en-US" sz="900" b="0" i="0" u="none" strike="noStrike" dirty="0" smtClean="0">
                          <a:solidFill>
                            <a:schemeClr val="tx1"/>
                          </a:solidFill>
                          <a:effectLst/>
                          <a:latin typeface="+mn-lt"/>
                        </a:rPr>
                        <a:t> project 2011 </a:t>
                      </a:r>
                      <a:r>
                        <a:rPr lang="en-US" sz="900" b="0" i="0" u="none" strike="noStrike" dirty="0" smtClean="0">
                          <a:solidFill>
                            <a:srgbClr val="00B050"/>
                          </a:solidFill>
                          <a:effectLst/>
                          <a:latin typeface="+mn-lt"/>
                        </a:rPr>
                        <a:t>http://physproject-2011.wikispaces.com/k.+nervous+system http://creativecommons.org/licenses/by-sa/3.0/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extLst>
              </a:tr>
              <a:tr h="326015">
                <a:tc>
                  <a:txBody>
                    <a:bodyPr/>
                    <a:lstStyle/>
                    <a:p>
                      <a:pPr algn="l" fontAlgn="b"/>
                      <a:r>
                        <a:rPr lang="en-US" sz="900" b="0" i="0" u="none" strike="noStrike" dirty="0">
                          <a:solidFill>
                            <a:schemeClr val="tx1"/>
                          </a:solidFill>
                          <a:effectLst/>
                          <a:latin typeface="Calibri"/>
                        </a:rPr>
                        <a:t>Slide </a:t>
                      </a:r>
                      <a:r>
                        <a:rPr lang="en-US" sz="900" b="0" i="0" u="none" strike="noStrike" dirty="0" smtClean="0">
                          <a:solidFill>
                            <a:schemeClr val="tx1"/>
                          </a:solidFill>
                          <a:effectLst/>
                          <a:latin typeface="Calibri"/>
                        </a:rPr>
                        <a:t>34</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algn="l" fontAlgn="b"/>
                      <a:r>
                        <a:rPr lang="en-US" sz="900" b="0" i="0" u="none" strike="noStrike" dirty="0" smtClean="0">
                          <a:solidFill>
                            <a:schemeClr val="tx1"/>
                          </a:solidFill>
                          <a:effectLst/>
                          <a:latin typeface="+mn-lt"/>
                        </a:rPr>
                        <a:t>Photo Credit: Neuron </a:t>
                      </a:r>
                      <a:r>
                        <a:rPr lang="en-US" sz="900" b="0" i="0" u="none" strike="noStrike" dirty="0" err="1" smtClean="0">
                          <a:solidFill>
                            <a:schemeClr val="tx1"/>
                          </a:solidFill>
                          <a:effectLst/>
                          <a:latin typeface="+mn-lt"/>
                        </a:rPr>
                        <a:t>Clker</a:t>
                      </a:r>
                      <a:r>
                        <a:rPr lang="en-US" sz="900" b="0" i="0" u="none" strike="noStrike" dirty="0" smtClean="0">
                          <a:solidFill>
                            <a:schemeClr val="tx1"/>
                          </a:solidFill>
                          <a:effectLst/>
                          <a:latin typeface="+mn-lt"/>
                        </a:rPr>
                        <a:t>-Free-Vector-Images </a:t>
                      </a:r>
                      <a:r>
                        <a:rPr lang="en-US" sz="900" b="0" i="0" u="none" strike="noStrike" dirty="0" smtClean="0">
                          <a:solidFill>
                            <a:srgbClr val="00B050"/>
                          </a:solidFill>
                          <a:effectLst/>
                          <a:latin typeface="+mn-lt"/>
                        </a:rPr>
                        <a:t>https://pixabay.com/p-296581/?no_redirect https://creativecommons.org/publicdomain/zero/1.0/deed.en</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extLst>
              </a:tr>
            </a:tbl>
          </a:graphicData>
        </a:graphic>
      </p:graphicFrame>
    </p:spTree>
    <p:extLst>
      <p:ext uri="{BB962C8B-B14F-4D97-AF65-F5344CB8AC3E}">
        <p14:creationId xmlns:p14="http://schemas.microsoft.com/office/powerpoint/2010/main" val="38170218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a:bodyPr>
          <a:lstStyle/>
          <a:p>
            <a:pPr eaLnBrk="1" fontAlgn="auto" hangingPunct="1">
              <a:spcAft>
                <a:spcPts val="0"/>
              </a:spcAft>
              <a:buFont typeface="Arial"/>
              <a:buChar char="•"/>
              <a:defRPr/>
            </a:pPr>
            <a:r>
              <a:rPr lang="en-US" b="1" dirty="0">
                <a:ea typeface="+mn-ea"/>
                <a:cs typeface="+mn-cs"/>
              </a:rPr>
              <a:t>History of Neurons as Cells</a:t>
            </a:r>
          </a:p>
          <a:p>
            <a:pPr eaLnBrk="1" fontAlgn="auto" hangingPunct="1">
              <a:spcAft>
                <a:spcPts val="0"/>
              </a:spcAft>
              <a:buFont typeface="Arial"/>
              <a:buChar char="•"/>
              <a:defRPr/>
            </a:pPr>
            <a:r>
              <a:rPr lang="en-US" dirty="0">
                <a:ea typeface="+mn-ea"/>
                <a:cs typeface="+mn-cs"/>
              </a:rPr>
              <a:t>Structure of the Neuron/Synapse</a:t>
            </a:r>
          </a:p>
          <a:p>
            <a:pPr eaLnBrk="1" fontAlgn="auto" hangingPunct="1">
              <a:spcAft>
                <a:spcPts val="0"/>
              </a:spcAft>
              <a:buFont typeface="Arial"/>
              <a:buChar char="•"/>
              <a:defRPr/>
            </a:pPr>
            <a:r>
              <a:rPr lang="en-US" dirty="0">
                <a:ea typeface="+mn-ea"/>
                <a:cs typeface="+mn-cs"/>
              </a:rPr>
              <a:t>Types of Cells in the Brain</a:t>
            </a:r>
          </a:p>
          <a:p>
            <a:pPr eaLnBrk="1" fontAlgn="auto" hangingPunct="1">
              <a:spcAft>
                <a:spcPts val="0"/>
              </a:spcAft>
              <a:buFont typeface="Arial"/>
              <a:buChar char="•"/>
              <a:defRPr/>
            </a:pPr>
            <a:r>
              <a:rPr lang="en-US" dirty="0">
                <a:ea typeface="+mn-ea"/>
                <a:cs typeface="+mn-cs"/>
              </a:rPr>
              <a:t>Communication within and between Neurons</a:t>
            </a:r>
          </a:p>
          <a:p>
            <a:pPr eaLnBrk="1" fontAlgn="auto" hangingPunct="1">
              <a:spcAft>
                <a:spcPts val="0"/>
              </a:spcAft>
              <a:buFont typeface="Arial"/>
              <a:buChar char="•"/>
              <a:defRPr/>
            </a:pPr>
            <a:r>
              <a:rPr lang="en-US" dirty="0">
                <a:ea typeface="+mn-ea"/>
                <a:cs typeface="+mn-cs"/>
              </a:rPr>
              <a:t>Neurotransmission </a:t>
            </a:r>
          </a:p>
        </p:txBody>
      </p:sp>
      <p:sp>
        <p:nvSpPr>
          <p:cNvPr id="4" name="Title 1"/>
          <p:cNvSpPr txBox="1">
            <a:spLocks/>
          </p:cNvSpPr>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r>
              <a:rPr lang="en-US" b="1" u="sng" dirty="0">
                <a:solidFill>
                  <a:prstClr val="black"/>
                </a:solidFill>
                <a:ea typeface="MS PGothic" charset="0"/>
              </a:rPr>
              <a:t>Overview</a:t>
            </a:r>
            <a:endParaRPr lang="en-US" dirty="0">
              <a:solidFill>
                <a:prstClr val="black"/>
              </a:solidFill>
              <a:ea typeface="MS PGothic" charset="0"/>
            </a:endParaRPr>
          </a:p>
        </p:txBody>
      </p:sp>
    </p:spTree>
    <p:extLst>
      <p:ext uri="{BB962C8B-B14F-4D97-AF65-F5344CB8AC3E}">
        <p14:creationId xmlns:p14="http://schemas.microsoft.com/office/powerpoint/2010/main" val="29308044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b="1" u="sng">
                <a:latin typeface="Calibri" charset="0"/>
                <a:ea typeface="MS PGothic" charset="0"/>
              </a:rPr>
              <a:t>History of Neurons as Cells</a:t>
            </a:r>
          </a:p>
        </p:txBody>
      </p:sp>
      <p:sp>
        <p:nvSpPr>
          <p:cNvPr id="6" name="Content Placeholder 5"/>
          <p:cNvSpPr>
            <a:spLocks noGrp="1"/>
          </p:cNvSpPr>
          <p:nvPr>
            <p:ph sz="half" idx="1"/>
          </p:nvPr>
        </p:nvSpPr>
        <p:spPr>
          <a:xfrm>
            <a:off x="166255" y="1770929"/>
            <a:ext cx="4759036" cy="1430026"/>
          </a:xfrm>
        </p:spPr>
        <p:txBody>
          <a:bodyPr/>
          <a:lstStyle/>
          <a:p>
            <a:pPr lvl="1">
              <a:buFont typeface="Wingdings" panose="05000000000000000000" pitchFamily="2" charset="2"/>
              <a:buChar char="§"/>
              <a:defRPr/>
            </a:pPr>
            <a:r>
              <a:rPr lang="en-US" sz="2800" dirty="0">
                <a:cs typeface="+mn-cs"/>
              </a:rPr>
              <a:t>Declares cells are </a:t>
            </a:r>
            <a:r>
              <a:rPr lang="en-US" sz="2800" dirty="0" smtClean="0">
                <a:cs typeface="+mn-cs"/>
              </a:rPr>
              <a:t>discrete</a:t>
            </a:r>
          </a:p>
          <a:p>
            <a:pPr lvl="1">
              <a:buFont typeface="Wingdings" panose="05000000000000000000" pitchFamily="2" charset="2"/>
              <a:buChar char="§"/>
              <a:defRPr/>
            </a:pPr>
            <a:endParaRPr lang="en-US" sz="2800" dirty="0">
              <a:cs typeface="+mn-cs"/>
            </a:endParaRPr>
          </a:p>
          <a:p>
            <a:pPr lvl="1">
              <a:buFont typeface="Wingdings" panose="05000000000000000000" pitchFamily="2" charset="2"/>
              <a:buChar char="§"/>
              <a:defRPr/>
            </a:pPr>
            <a:r>
              <a:rPr lang="en-US" sz="2800" dirty="0">
                <a:cs typeface="+mn-cs"/>
              </a:rPr>
              <a:t>Structural/functional units of nervous system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291" y="1417638"/>
            <a:ext cx="3491345" cy="4862597"/>
          </a:xfrm>
          <a:prstGeom prst="rect">
            <a:avLst/>
          </a:prstGeom>
          <a:ln w="3175">
            <a:solidFill>
              <a:schemeClr val="tx1"/>
            </a:solidFill>
          </a:ln>
        </p:spPr>
      </p:pic>
    </p:spTree>
    <p:extLst>
      <p:ext uri="{BB962C8B-B14F-4D97-AF65-F5344CB8AC3E}">
        <p14:creationId xmlns:p14="http://schemas.microsoft.com/office/powerpoint/2010/main" val="2653987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a:bodyPr>
          <a:lstStyle/>
          <a:p>
            <a:pPr eaLnBrk="1" fontAlgn="auto" hangingPunct="1">
              <a:spcAft>
                <a:spcPts val="0"/>
              </a:spcAft>
              <a:buFont typeface="Arial"/>
              <a:buChar char="•"/>
              <a:defRPr/>
            </a:pPr>
            <a:r>
              <a:rPr lang="en-US" dirty="0">
                <a:solidFill>
                  <a:schemeClr val="bg1">
                    <a:lumMod val="65000"/>
                  </a:schemeClr>
                </a:solidFill>
                <a:ea typeface="+mn-ea"/>
                <a:cs typeface="+mn-cs"/>
              </a:rPr>
              <a:t>History of Neurons as Cells</a:t>
            </a:r>
          </a:p>
          <a:p>
            <a:pPr eaLnBrk="1" fontAlgn="auto" hangingPunct="1">
              <a:spcAft>
                <a:spcPts val="0"/>
              </a:spcAft>
              <a:buFont typeface="Arial"/>
              <a:buChar char="•"/>
              <a:defRPr/>
            </a:pPr>
            <a:r>
              <a:rPr lang="en-US" b="1" dirty="0">
                <a:ea typeface="+mn-ea"/>
                <a:cs typeface="+mn-cs"/>
              </a:rPr>
              <a:t>Structure of the Neuron/Synapse</a:t>
            </a:r>
          </a:p>
          <a:p>
            <a:pPr eaLnBrk="1" fontAlgn="auto" hangingPunct="1">
              <a:spcAft>
                <a:spcPts val="0"/>
              </a:spcAft>
              <a:buFont typeface="Arial"/>
              <a:buChar char="•"/>
              <a:defRPr/>
            </a:pPr>
            <a:r>
              <a:rPr lang="en-US" dirty="0">
                <a:solidFill>
                  <a:schemeClr val="bg1">
                    <a:lumMod val="65000"/>
                  </a:schemeClr>
                </a:solidFill>
                <a:ea typeface="+mn-ea"/>
                <a:cs typeface="+mn-cs"/>
              </a:rPr>
              <a:t>Types of Cells in the Brain</a:t>
            </a:r>
          </a:p>
          <a:p>
            <a:pPr eaLnBrk="1" fontAlgn="auto" hangingPunct="1">
              <a:spcAft>
                <a:spcPts val="0"/>
              </a:spcAft>
              <a:buFont typeface="Arial"/>
              <a:buChar char="•"/>
              <a:defRPr/>
            </a:pPr>
            <a:r>
              <a:rPr lang="en-US" dirty="0">
                <a:solidFill>
                  <a:schemeClr val="bg1">
                    <a:lumMod val="65000"/>
                  </a:schemeClr>
                </a:solidFill>
                <a:ea typeface="+mn-ea"/>
                <a:cs typeface="+mn-cs"/>
              </a:rPr>
              <a:t>Communication within and between Neurons</a:t>
            </a:r>
          </a:p>
          <a:p>
            <a:pPr eaLnBrk="1" fontAlgn="auto" hangingPunct="1">
              <a:spcAft>
                <a:spcPts val="0"/>
              </a:spcAft>
              <a:buFont typeface="Arial"/>
              <a:buChar char="•"/>
              <a:defRPr/>
            </a:pPr>
            <a:r>
              <a:rPr lang="en-US" dirty="0">
                <a:solidFill>
                  <a:schemeClr val="bg1">
                    <a:lumMod val="65000"/>
                  </a:schemeClr>
                </a:solidFill>
                <a:ea typeface="+mn-ea"/>
                <a:cs typeface="+mn-cs"/>
              </a:rPr>
              <a:t>Neurotransmission </a:t>
            </a:r>
          </a:p>
        </p:txBody>
      </p:sp>
      <p:sp>
        <p:nvSpPr>
          <p:cNvPr id="5" name="Title 1"/>
          <p:cNvSpPr txBox="1">
            <a:spLocks/>
          </p:cNvSpPr>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r>
              <a:rPr lang="en-US" b="1" u="sng" dirty="0">
                <a:solidFill>
                  <a:prstClr val="black"/>
                </a:solidFill>
                <a:ea typeface="MS PGothic" charset="0"/>
              </a:rPr>
              <a:t>Overview</a:t>
            </a:r>
            <a:endParaRPr lang="en-US" dirty="0">
              <a:solidFill>
                <a:prstClr val="black"/>
              </a:solidFill>
              <a:ea typeface="MS PGothic" charset="0"/>
            </a:endParaRPr>
          </a:p>
        </p:txBody>
      </p:sp>
    </p:spTree>
    <p:extLst>
      <p:ext uri="{BB962C8B-B14F-4D97-AF65-F5344CB8AC3E}">
        <p14:creationId xmlns:p14="http://schemas.microsoft.com/office/powerpoint/2010/main" val="33048578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0859" y="1741343"/>
            <a:ext cx="7722282" cy="4015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1"/>
          <p:cNvSpPr txBox="1">
            <a:spLocks/>
          </p:cNvSpPr>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r>
              <a:rPr lang="en-US" b="1" u="sng" dirty="0">
                <a:solidFill>
                  <a:prstClr val="black"/>
                </a:solidFill>
                <a:ea typeface="MS PGothic" charset="0"/>
              </a:rPr>
              <a:t>Structure of the Neuron</a:t>
            </a:r>
            <a:endParaRPr lang="en-US" dirty="0">
              <a:solidFill>
                <a:prstClr val="black"/>
              </a:solidFill>
              <a:ea typeface="MS PGothic" charset="0"/>
            </a:endParaRPr>
          </a:p>
        </p:txBody>
      </p:sp>
    </p:spTree>
    <p:extLst>
      <p:ext uri="{BB962C8B-B14F-4D97-AF65-F5344CB8AC3E}">
        <p14:creationId xmlns:p14="http://schemas.microsoft.com/office/powerpoint/2010/main" val="18582039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pPr eaLnBrk="1" hangingPunct="1"/>
            <a:r>
              <a:rPr lang="en-US" b="1" u="sng">
                <a:latin typeface="Calibri" charset="0"/>
                <a:ea typeface="MS PGothic" charset="0"/>
              </a:rPr>
              <a:t>Structure of the Synapse</a:t>
            </a:r>
          </a:p>
        </p:txBody>
      </p:sp>
      <p:pic>
        <p:nvPicPr>
          <p:cNvPr id="2867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8740" y="1846847"/>
            <a:ext cx="4711816" cy="31267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92275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a:bodyPr>
          <a:lstStyle/>
          <a:p>
            <a:pPr eaLnBrk="1" fontAlgn="auto" hangingPunct="1">
              <a:spcAft>
                <a:spcPts val="0"/>
              </a:spcAft>
              <a:buFont typeface="Arial"/>
              <a:buChar char="•"/>
              <a:defRPr/>
            </a:pPr>
            <a:r>
              <a:rPr lang="en-US" dirty="0">
                <a:solidFill>
                  <a:schemeClr val="bg1">
                    <a:lumMod val="65000"/>
                  </a:schemeClr>
                </a:solidFill>
                <a:ea typeface="+mn-ea"/>
                <a:cs typeface="+mn-cs"/>
              </a:rPr>
              <a:t>History of Neurons as Cells</a:t>
            </a:r>
          </a:p>
          <a:p>
            <a:pPr eaLnBrk="1" fontAlgn="auto" hangingPunct="1">
              <a:spcAft>
                <a:spcPts val="0"/>
              </a:spcAft>
              <a:buFont typeface="Arial"/>
              <a:buChar char="•"/>
              <a:defRPr/>
            </a:pPr>
            <a:r>
              <a:rPr lang="en-US" dirty="0">
                <a:solidFill>
                  <a:schemeClr val="bg1">
                    <a:lumMod val="65000"/>
                  </a:schemeClr>
                </a:solidFill>
                <a:ea typeface="+mn-ea"/>
                <a:cs typeface="+mn-cs"/>
              </a:rPr>
              <a:t>Structure of the Neuron/Synapse</a:t>
            </a:r>
          </a:p>
          <a:p>
            <a:pPr eaLnBrk="1" fontAlgn="auto" hangingPunct="1">
              <a:spcAft>
                <a:spcPts val="0"/>
              </a:spcAft>
              <a:buFont typeface="Arial"/>
              <a:buChar char="•"/>
              <a:defRPr/>
            </a:pPr>
            <a:r>
              <a:rPr lang="en-US" b="1" dirty="0">
                <a:ea typeface="+mn-ea"/>
                <a:cs typeface="+mn-cs"/>
              </a:rPr>
              <a:t>Types of Cells in the Brain</a:t>
            </a:r>
          </a:p>
          <a:p>
            <a:pPr lvl="1" eaLnBrk="1" fontAlgn="auto" hangingPunct="1">
              <a:spcAft>
                <a:spcPts val="0"/>
              </a:spcAft>
              <a:buFont typeface="Arial"/>
              <a:buChar char="•"/>
              <a:defRPr/>
            </a:pPr>
            <a:r>
              <a:rPr lang="en-US" b="1" dirty="0">
                <a:ea typeface="+mn-ea"/>
                <a:cs typeface="+mn-cs"/>
              </a:rPr>
              <a:t>Functional Classification of Neurons</a:t>
            </a:r>
          </a:p>
          <a:p>
            <a:pPr lvl="1" eaLnBrk="1" fontAlgn="auto" hangingPunct="1">
              <a:spcAft>
                <a:spcPts val="0"/>
              </a:spcAft>
              <a:buFont typeface="Arial"/>
              <a:buChar char="•"/>
              <a:defRPr/>
            </a:pPr>
            <a:r>
              <a:rPr lang="en-US" b="1" dirty="0">
                <a:ea typeface="+mn-ea"/>
                <a:cs typeface="+mn-cs"/>
              </a:rPr>
              <a:t>Structural Classification of Neurons</a:t>
            </a:r>
          </a:p>
          <a:p>
            <a:pPr lvl="1" eaLnBrk="1" fontAlgn="auto" hangingPunct="1">
              <a:spcAft>
                <a:spcPts val="0"/>
              </a:spcAft>
              <a:buFont typeface="Arial"/>
              <a:buChar char="•"/>
              <a:defRPr/>
            </a:pPr>
            <a:r>
              <a:rPr lang="en-US" b="1" dirty="0">
                <a:ea typeface="+mn-ea"/>
                <a:cs typeface="+mn-cs"/>
              </a:rPr>
              <a:t>Glial Cells</a:t>
            </a:r>
          </a:p>
          <a:p>
            <a:pPr eaLnBrk="1" fontAlgn="auto" hangingPunct="1">
              <a:spcAft>
                <a:spcPts val="0"/>
              </a:spcAft>
              <a:buFont typeface="Arial"/>
              <a:buChar char="•"/>
              <a:defRPr/>
            </a:pPr>
            <a:r>
              <a:rPr lang="en-US" dirty="0">
                <a:solidFill>
                  <a:schemeClr val="bg1">
                    <a:lumMod val="65000"/>
                  </a:schemeClr>
                </a:solidFill>
                <a:ea typeface="+mn-ea"/>
                <a:cs typeface="+mn-cs"/>
              </a:rPr>
              <a:t>Communication within and between Neurons</a:t>
            </a:r>
          </a:p>
          <a:p>
            <a:pPr eaLnBrk="1" fontAlgn="auto" hangingPunct="1">
              <a:spcAft>
                <a:spcPts val="0"/>
              </a:spcAft>
              <a:buFont typeface="Arial"/>
              <a:buChar char="•"/>
              <a:defRPr/>
            </a:pPr>
            <a:r>
              <a:rPr lang="en-US" dirty="0">
                <a:solidFill>
                  <a:schemeClr val="bg1">
                    <a:lumMod val="65000"/>
                  </a:schemeClr>
                </a:solidFill>
                <a:ea typeface="+mn-ea"/>
                <a:cs typeface="+mn-cs"/>
              </a:rPr>
              <a:t>Neurotransmission </a:t>
            </a:r>
          </a:p>
        </p:txBody>
      </p:sp>
      <p:sp>
        <p:nvSpPr>
          <p:cNvPr id="5" name="Title 1"/>
          <p:cNvSpPr txBox="1">
            <a:spLocks/>
          </p:cNvSpPr>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a:lstStyle>
          <a:p>
            <a:r>
              <a:rPr lang="en-US" b="1" u="sng" dirty="0">
                <a:solidFill>
                  <a:prstClr val="black"/>
                </a:solidFill>
                <a:ea typeface="MS PGothic" charset="0"/>
              </a:rPr>
              <a:t>Overview</a:t>
            </a:r>
            <a:endParaRPr lang="en-US" dirty="0">
              <a:solidFill>
                <a:prstClr val="black"/>
              </a:solidFill>
              <a:ea typeface="MS PGothic" charset="0"/>
            </a:endParaRPr>
          </a:p>
        </p:txBody>
      </p:sp>
    </p:spTree>
    <p:extLst>
      <p:ext uri="{BB962C8B-B14F-4D97-AF65-F5344CB8AC3E}">
        <p14:creationId xmlns:p14="http://schemas.microsoft.com/office/powerpoint/2010/main" val="209597577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8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B7C01A907CDC4C97236A2106A1EF25" ma:contentTypeVersion="10" ma:contentTypeDescription="Create a new document." ma:contentTypeScope="" ma:versionID="552de1a62d0cdf1a7bdb86cda4fb829f">
  <xsd:schema xmlns:xsd="http://www.w3.org/2001/XMLSchema" xmlns:xs="http://www.w3.org/2001/XMLSchema" xmlns:p="http://schemas.microsoft.com/office/2006/metadata/properties" xmlns:ns2="0f671927-d1a9-406b-b7bd-3f103b08663b" xmlns:ns3="d6688f25-41d9-4160-a082-7d1393b5a9cf" targetNamespace="http://schemas.microsoft.com/office/2006/metadata/properties" ma:root="true" ma:fieldsID="41c9ce8d61d33b699c68ceb8423ed578" ns2:_="" ns3:_="">
    <xsd:import namespace="0f671927-d1a9-406b-b7bd-3f103b08663b"/>
    <xsd:import namespace="d6688f25-41d9-4160-a082-7d1393b5a9c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671927-d1a9-406b-b7bd-3f103b0866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c0fbcf8-0bcd-4969-b2f0-8aed0e292d54"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6688f25-41d9-4160-a082-7d1393b5a9c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fd51729-1cdb-45fd-a96e-59904bcc5588}" ma:internalName="TaxCatchAll" ma:showField="CatchAllData" ma:web="d6688f25-41d9-4160-a082-7d1393b5a9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f671927-d1a9-406b-b7bd-3f103b08663b">
      <Terms xmlns="http://schemas.microsoft.com/office/infopath/2007/PartnerControls"/>
    </lcf76f155ced4ddcb4097134ff3c332f>
    <TaxCatchAll xmlns="d6688f25-41d9-4160-a082-7d1393b5a9cf" xsi:nil="true"/>
  </documentManagement>
</p:properties>
</file>

<file path=customXml/itemProps1.xml><?xml version="1.0" encoding="utf-8"?>
<ds:datastoreItem xmlns:ds="http://schemas.openxmlformats.org/officeDocument/2006/customXml" ds:itemID="{6CC57532-2341-482D-BF1D-FADA0F6C9C14}"/>
</file>

<file path=customXml/itemProps2.xml><?xml version="1.0" encoding="utf-8"?>
<ds:datastoreItem xmlns:ds="http://schemas.openxmlformats.org/officeDocument/2006/customXml" ds:itemID="{A0F4E638-17A5-4F1C-83C6-D5B8496F123B}"/>
</file>

<file path=customXml/itemProps3.xml><?xml version="1.0" encoding="utf-8"?>
<ds:datastoreItem xmlns:ds="http://schemas.openxmlformats.org/officeDocument/2006/customXml" ds:itemID="{E56B6EB8-D2C1-4E9C-BF69-B87614CBBD97}"/>
</file>

<file path=docProps/app.xml><?xml version="1.0" encoding="utf-8"?>
<Properties xmlns="http://schemas.openxmlformats.org/officeDocument/2006/extended-properties" xmlns:vt="http://schemas.openxmlformats.org/officeDocument/2006/docPropsVTypes">
  <Template>Office Theme</Template>
  <TotalTime>1</TotalTime>
  <Words>6327</Words>
  <Application>Microsoft Office PowerPoint</Application>
  <PresentationFormat>On-screen Show (4:3)</PresentationFormat>
  <Paragraphs>535</Paragraphs>
  <Slides>37</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MS PGothic</vt:lpstr>
      <vt:lpstr>Arial</vt:lpstr>
      <vt:lpstr>Calibri</vt:lpstr>
      <vt:lpstr>Wingdings</vt:lpstr>
      <vt:lpstr>1_Office Theme</vt:lpstr>
      <vt:lpstr>Neurons</vt:lpstr>
      <vt:lpstr>Learning Objectives</vt:lpstr>
      <vt:lpstr>PowerPoint Presentation</vt:lpstr>
      <vt:lpstr>PowerPoint Presentation</vt:lpstr>
      <vt:lpstr>History of Neurons as Cells</vt:lpstr>
      <vt:lpstr>PowerPoint Presentation</vt:lpstr>
      <vt:lpstr>PowerPoint Presentation</vt:lpstr>
      <vt:lpstr>Structure of the Synapse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Communication within and between Neurons </vt:lpstr>
      <vt:lpstr>Communication within and between Neurons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Communication within and between Neurons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Photo Attribution</vt:lpstr>
      <vt:lpstr>Photo Attribution</vt:lpstr>
      <vt:lpstr>Photo Attribution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Neurons</dc:title>
  <dc:creator>Noba Psychology</dc:creator>
  <cp:lastModifiedBy>Noba Psychology</cp:lastModifiedBy>
  <cp:revision>1</cp:revision>
  <dcterms:created xsi:type="dcterms:W3CDTF">2016-11-10T17:56:25Z</dcterms:created>
  <dcterms:modified xsi:type="dcterms:W3CDTF">2016-11-10T17:57:48Z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0x010100C8B7C01A907CDC4C97236A2106A1EF25</vt:lpwstr>
  </property>
</Properties>
</file>